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3" r:id="rId4"/>
    <p:sldId id="258" r:id="rId5"/>
    <p:sldId id="260" r:id="rId6"/>
    <p:sldId id="306" r:id="rId7"/>
    <p:sldId id="311" r:id="rId8"/>
    <p:sldId id="315" r:id="rId9"/>
    <p:sldId id="317" r:id="rId10"/>
    <p:sldId id="261" r:id="rId11"/>
    <p:sldId id="318" r:id="rId12"/>
    <p:sldId id="327" r:id="rId13"/>
    <p:sldId id="328" r:id="rId14"/>
    <p:sldId id="319" r:id="rId15"/>
    <p:sldId id="321" r:id="rId16"/>
    <p:sldId id="323" r:id="rId17"/>
    <p:sldId id="329" r:id="rId18"/>
    <p:sldId id="331" r:id="rId19"/>
    <p:sldId id="332" r:id="rId20"/>
    <p:sldId id="325"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1" autoAdjust="0"/>
    <p:restoredTop sz="94660"/>
  </p:normalViewPr>
  <p:slideViewPr>
    <p:cSldViewPr snapToGrid="0">
      <p:cViewPr>
        <p:scale>
          <a:sx n="75" d="100"/>
          <a:sy n="75" d="100"/>
        </p:scale>
        <p:origin x="77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0460FC-1CF0-404E-8BD8-CF9F61F787EC}"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144164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460FC-1CF0-404E-8BD8-CF9F61F787EC}"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207253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460FC-1CF0-404E-8BD8-CF9F61F787EC}"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237007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460FC-1CF0-404E-8BD8-CF9F61F787EC}"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248130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0460FC-1CF0-404E-8BD8-CF9F61F787EC}"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90518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0460FC-1CF0-404E-8BD8-CF9F61F787EC}"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84241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0460FC-1CF0-404E-8BD8-CF9F61F787EC}" type="datetimeFigureOut">
              <a:rPr lang="en-GB" smtClean="0"/>
              <a:t>21/06/2020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362049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0460FC-1CF0-404E-8BD8-CF9F61F787EC}" type="datetimeFigureOut">
              <a:rPr lang="en-GB" smtClean="0"/>
              <a:t>21/06/2020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273495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460FC-1CF0-404E-8BD8-CF9F61F787EC}" type="datetimeFigureOut">
              <a:rPr lang="en-GB" smtClean="0"/>
              <a:t>21/06/2020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195523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0460FC-1CF0-404E-8BD8-CF9F61F787EC}"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253029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0460FC-1CF0-404E-8BD8-CF9F61F787EC}"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10EBC-4B89-4CE5-9091-B25485609366}" type="slidenum">
              <a:rPr lang="en-GB" smtClean="0"/>
              <a:t>‹#›</a:t>
            </a:fld>
            <a:endParaRPr lang="en-GB"/>
          </a:p>
        </p:txBody>
      </p:sp>
    </p:spTree>
    <p:extLst>
      <p:ext uri="{BB962C8B-B14F-4D97-AF65-F5344CB8AC3E}">
        <p14:creationId xmlns:p14="http://schemas.microsoft.com/office/powerpoint/2010/main" val="407733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460FC-1CF0-404E-8BD8-CF9F61F787EC}" type="datetimeFigureOut">
              <a:rPr lang="en-GB" smtClean="0"/>
              <a:t>21/06/2020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10EBC-4B89-4CE5-9091-B25485609366}" type="slidenum">
              <a:rPr lang="en-GB" smtClean="0"/>
              <a:t>‹#›</a:t>
            </a:fld>
            <a:endParaRPr lang="en-GB"/>
          </a:p>
        </p:txBody>
      </p:sp>
    </p:spTree>
    <p:extLst>
      <p:ext uri="{BB962C8B-B14F-4D97-AF65-F5344CB8AC3E}">
        <p14:creationId xmlns:p14="http://schemas.microsoft.com/office/powerpoint/2010/main" val="242743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237839"/>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0" y="494506"/>
            <a:ext cx="12192000" cy="1071563"/>
          </a:xfrm>
        </p:spPr>
        <p:txBody>
          <a:bodyPr/>
          <a:lstStyle/>
          <a:p>
            <a:r>
              <a:rPr lang="en-US" dirty="0" smtClean="0">
                <a:latin typeface="Comic Sans MS" panose="030F0702030302020204" pitchFamily="66" charset="0"/>
              </a:rPr>
              <a:t>Art</a:t>
            </a:r>
            <a:endParaRPr lang="en-GB" dirty="0">
              <a:latin typeface="Comic Sans MS" panose="030F0702030302020204" pitchFamily="66" charset="0"/>
            </a:endParaRPr>
          </a:p>
        </p:txBody>
      </p:sp>
      <p:sp>
        <p:nvSpPr>
          <p:cNvPr id="6" name="Subtitle 2"/>
          <p:cNvSpPr>
            <a:spLocks noGrp="1"/>
          </p:cNvSpPr>
          <p:nvPr>
            <p:ph type="subTitle" idx="1"/>
          </p:nvPr>
        </p:nvSpPr>
        <p:spPr>
          <a:xfrm>
            <a:off x="0" y="1812064"/>
            <a:ext cx="12192000" cy="1655762"/>
          </a:xfrm>
        </p:spPr>
        <p:txBody>
          <a:bodyPr/>
          <a:lstStyle/>
          <a:p>
            <a:r>
              <a:rPr lang="en-US" dirty="0" smtClean="0">
                <a:latin typeface="Comic Sans MS" panose="030F0702030302020204" pitchFamily="66" charset="0"/>
              </a:rPr>
              <a:t>Wk. beg. </a:t>
            </a:r>
            <a:r>
              <a:rPr lang="en-US" dirty="0" smtClean="0">
                <a:latin typeface="Comic Sans MS" panose="030F0702030302020204" pitchFamily="66" charset="0"/>
              </a:rPr>
              <a:t>22</a:t>
            </a:r>
            <a:r>
              <a:rPr lang="en-US" dirty="0" smtClean="0">
                <a:latin typeface="Comic Sans MS" panose="030F0702030302020204" pitchFamily="66" charset="0"/>
              </a:rPr>
              <a:t>.06.20</a:t>
            </a:r>
            <a:endParaRPr lang="en-GB" dirty="0" smtClean="0">
              <a:latin typeface="Comic Sans MS" panose="030F0702030302020204" pitchFamily="66" charset="0"/>
            </a:endParaRPr>
          </a:p>
          <a:p>
            <a:r>
              <a:rPr lang="en-GB" dirty="0" smtClean="0">
                <a:latin typeface="Comic Sans MS" panose="030F0702030302020204" pitchFamily="66" charset="0"/>
              </a:rPr>
              <a:t>ASD Summer 2</a:t>
            </a:r>
            <a:endParaRPr lang="en-GB"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4310406" y="2776365"/>
            <a:ext cx="3857625" cy="3905250"/>
          </a:xfrm>
          <a:prstGeom prst="rect">
            <a:avLst/>
          </a:prstGeom>
        </p:spPr>
      </p:pic>
    </p:spTree>
    <p:extLst>
      <p:ext uri="{BB962C8B-B14F-4D97-AF65-F5344CB8AC3E}">
        <p14:creationId xmlns:p14="http://schemas.microsoft.com/office/powerpoint/2010/main" val="62494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ounded Rectangle 3"/>
          <p:cNvSpPr/>
          <p:nvPr/>
        </p:nvSpPr>
        <p:spPr>
          <a:xfrm>
            <a:off x="396607" y="297455"/>
            <a:ext cx="11452487" cy="626859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1: </a:t>
            </a:r>
            <a:r>
              <a:rPr lang="en-GB" sz="2800" dirty="0">
                <a:latin typeface="Comic Sans MS" panose="030F0702030302020204" pitchFamily="66" charset="0"/>
              </a:rPr>
              <a:t>T</a:t>
            </a:r>
            <a:r>
              <a:rPr lang="en-GB" sz="2800" dirty="0" smtClean="0">
                <a:latin typeface="Comic Sans MS" panose="030F0702030302020204" pitchFamily="66" charset="0"/>
              </a:rPr>
              <a:t>oilet roll </a:t>
            </a:r>
            <a:r>
              <a:rPr lang="en-GB" sz="2800" dirty="0" smtClean="0">
                <a:latin typeface="Comic Sans MS" panose="030F0702030302020204" pitchFamily="66" charset="0"/>
              </a:rPr>
              <a:t>Print Autumn Tree</a:t>
            </a:r>
            <a:endParaRPr lang="en-GB" sz="2800" dirty="0">
              <a:latin typeface="Comic Sans MS" panose="030F0702030302020204" pitchFamily="66" charset="0"/>
            </a:endParaRPr>
          </a:p>
        </p:txBody>
      </p:sp>
      <p:sp>
        <p:nvSpPr>
          <p:cNvPr id="12" name="TextBox 11"/>
          <p:cNvSpPr txBox="1"/>
          <p:nvPr/>
        </p:nvSpPr>
        <p:spPr>
          <a:xfrm>
            <a:off x="5882641" y="1666056"/>
            <a:ext cx="4139737" cy="523220"/>
          </a:xfrm>
          <a:prstGeom prst="rect">
            <a:avLst/>
          </a:prstGeom>
          <a:noFill/>
        </p:spPr>
        <p:txBody>
          <a:bodyPr wrap="square" rtlCol="0">
            <a:spAutoFit/>
          </a:bodyPr>
          <a:lstStyle/>
          <a:p>
            <a:pPr algn="ctr"/>
            <a:r>
              <a:rPr lang="en-GB" sz="2800" dirty="0" smtClean="0">
                <a:latin typeface="Comic Sans MS" panose="030F0702030302020204" pitchFamily="66" charset="0"/>
              </a:rPr>
              <a:t>You will need:</a:t>
            </a:r>
            <a:endParaRPr lang="en-GB" sz="2800" dirty="0">
              <a:latin typeface="Comic Sans MS" panose="030F0702030302020204" pitchFamily="66" charset="0"/>
            </a:endParaRPr>
          </a:p>
        </p:txBody>
      </p:sp>
      <p:pic>
        <p:nvPicPr>
          <p:cNvPr id="4098" name="Picture 2" descr="30 Kids Crafts To Make With Empty Toilet Rolls - Fall Crafts For Kids Fall Crafts For Kids, Crafts To Make, Fun Crafts, Art For Kids, Fall Crafts For Preschoolers, Fall Art For Toddlers, Fall Crafts For Toddlers, Autumn Activities For Kids, Autumn Art Ideas For Kids"/>
          <p:cNvPicPr>
            <a:picLocks noChangeAspect="1" noChangeArrowheads="1"/>
          </p:cNvPicPr>
          <p:nvPr/>
        </p:nvPicPr>
        <p:blipFill rotWithShape="1">
          <a:blip r:embed="rId2">
            <a:extLst>
              <a:ext uri="{28A0092B-C50C-407E-A947-70E740481C1C}">
                <a14:useLocalDpi xmlns:a14="http://schemas.microsoft.com/office/drawing/2010/main" val="0"/>
              </a:ext>
            </a:extLst>
          </a:blip>
          <a:srcRect l="6484" r="14443" b="7042"/>
          <a:stretch/>
        </p:blipFill>
        <p:spPr bwMode="auto">
          <a:xfrm>
            <a:off x="680719" y="1743934"/>
            <a:ext cx="3464561" cy="38339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116" y="2496501"/>
            <a:ext cx="7246141" cy="30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0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ounded Rectangle 3"/>
          <p:cNvSpPr/>
          <p:nvPr/>
        </p:nvSpPr>
        <p:spPr>
          <a:xfrm>
            <a:off x="271916" y="394437"/>
            <a:ext cx="11587575" cy="626859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2" name="Picture 2" descr="fall-tree-craft-for-kids"/>
          <p:cNvPicPr>
            <a:picLocks noChangeAspect="1" noChangeArrowheads="1"/>
          </p:cNvPicPr>
          <p:nvPr/>
        </p:nvPicPr>
        <p:blipFill rotWithShape="1">
          <a:blip r:embed="rId2">
            <a:extLst>
              <a:ext uri="{28A0092B-C50C-407E-A947-70E740481C1C}">
                <a14:useLocalDpi xmlns:a14="http://schemas.microsoft.com/office/drawing/2010/main" val="0"/>
              </a:ext>
            </a:extLst>
          </a:blip>
          <a:srcRect b="8203"/>
          <a:stretch/>
        </p:blipFill>
        <p:spPr bwMode="auto">
          <a:xfrm>
            <a:off x="3710489" y="3272841"/>
            <a:ext cx="5039866" cy="3230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1: </a:t>
            </a:r>
            <a:r>
              <a:rPr lang="en-GB" sz="2800" dirty="0">
                <a:latin typeface="Comic Sans MS" panose="030F0702030302020204" pitchFamily="66" charset="0"/>
              </a:rPr>
              <a:t>T</a:t>
            </a:r>
            <a:r>
              <a:rPr lang="en-GB" sz="2800" dirty="0" smtClean="0">
                <a:latin typeface="Comic Sans MS" panose="030F0702030302020204" pitchFamily="66" charset="0"/>
              </a:rPr>
              <a:t>oilet roll </a:t>
            </a:r>
            <a:r>
              <a:rPr lang="en-GB" sz="2800" dirty="0" smtClean="0">
                <a:latin typeface="Comic Sans MS" panose="030F0702030302020204" pitchFamily="66" charset="0"/>
              </a:rPr>
              <a:t>Print Autumn Tree</a:t>
            </a:r>
            <a:endParaRPr lang="en-GB" sz="2800" dirty="0">
              <a:latin typeface="Comic Sans MS" panose="030F0702030302020204" pitchFamily="66" charset="0"/>
            </a:endParaRPr>
          </a:p>
        </p:txBody>
      </p:sp>
      <p:pic>
        <p:nvPicPr>
          <p:cNvPr id="5126" name="Picture 6"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34" y="1174625"/>
            <a:ext cx="98583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97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ounded Rectangle 3"/>
          <p:cNvSpPr/>
          <p:nvPr/>
        </p:nvSpPr>
        <p:spPr>
          <a:xfrm>
            <a:off x="271916" y="394437"/>
            <a:ext cx="11587575" cy="626859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1: </a:t>
            </a:r>
            <a:r>
              <a:rPr lang="en-GB" sz="2800" dirty="0">
                <a:latin typeface="Comic Sans MS" panose="030F0702030302020204" pitchFamily="66" charset="0"/>
              </a:rPr>
              <a:t>T</a:t>
            </a:r>
            <a:r>
              <a:rPr lang="en-GB" sz="2800" dirty="0" smtClean="0">
                <a:latin typeface="Comic Sans MS" panose="030F0702030302020204" pitchFamily="66" charset="0"/>
              </a:rPr>
              <a:t>oilet roll </a:t>
            </a:r>
            <a:r>
              <a:rPr lang="en-GB" sz="2800" dirty="0" smtClean="0">
                <a:latin typeface="Comic Sans MS" panose="030F0702030302020204" pitchFamily="66" charset="0"/>
              </a:rPr>
              <a:t>Print Autumn Tree</a:t>
            </a:r>
            <a:endParaRPr lang="en-GB" sz="2800" dirty="0">
              <a:latin typeface="Comic Sans MS" panose="030F0702030302020204" pitchFamily="66" charset="0"/>
            </a:endParaRPr>
          </a:p>
        </p:txBody>
      </p:sp>
      <p:pic>
        <p:nvPicPr>
          <p:cNvPr id="6146" name="Picture 2" descr="fall-tree-craft-for-kids-using-toilet-paper-rolls"/>
          <p:cNvPicPr>
            <a:picLocks noChangeAspect="1" noChangeArrowheads="1"/>
          </p:cNvPicPr>
          <p:nvPr/>
        </p:nvPicPr>
        <p:blipFill rotWithShape="1">
          <a:blip r:embed="rId2">
            <a:extLst>
              <a:ext uri="{28A0092B-C50C-407E-A947-70E740481C1C}">
                <a14:useLocalDpi xmlns:a14="http://schemas.microsoft.com/office/drawing/2010/main" val="0"/>
              </a:ext>
            </a:extLst>
          </a:blip>
          <a:srcRect l="6652" r="13348" b="8799"/>
          <a:stretch/>
        </p:blipFill>
        <p:spPr bwMode="auto">
          <a:xfrm>
            <a:off x="4104639" y="3098800"/>
            <a:ext cx="3505201" cy="34423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01" y="1133985"/>
            <a:ext cx="9667875"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6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ounded Rectangle 3"/>
          <p:cNvSpPr/>
          <p:nvPr/>
        </p:nvSpPr>
        <p:spPr>
          <a:xfrm>
            <a:off x="271916" y="394437"/>
            <a:ext cx="11587575" cy="626859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1: </a:t>
            </a:r>
            <a:r>
              <a:rPr lang="en-GB" sz="2800" dirty="0">
                <a:latin typeface="Comic Sans MS" panose="030F0702030302020204" pitchFamily="66" charset="0"/>
              </a:rPr>
              <a:t>T</a:t>
            </a:r>
            <a:r>
              <a:rPr lang="en-GB" sz="2800" dirty="0" smtClean="0">
                <a:latin typeface="Comic Sans MS" panose="030F0702030302020204" pitchFamily="66" charset="0"/>
              </a:rPr>
              <a:t>oilet roll </a:t>
            </a:r>
            <a:r>
              <a:rPr lang="en-GB" sz="2800" dirty="0" smtClean="0">
                <a:latin typeface="Comic Sans MS" panose="030F0702030302020204" pitchFamily="66" charset="0"/>
              </a:rPr>
              <a:t>Print Autumn Tree</a:t>
            </a:r>
            <a:endParaRPr lang="en-GB" sz="2800" dirty="0">
              <a:latin typeface="Comic Sans MS" panose="030F0702030302020204" pitchFamily="66" charset="0"/>
            </a:endParaRPr>
          </a:p>
        </p:txBody>
      </p:sp>
      <p:pic>
        <p:nvPicPr>
          <p:cNvPr id="7170" name="Picture 2" descr="fall-tree-craft-for-kids-using-a-toilet-paper-roll"/>
          <p:cNvPicPr>
            <a:picLocks noChangeAspect="1" noChangeArrowheads="1"/>
          </p:cNvPicPr>
          <p:nvPr/>
        </p:nvPicPr>
        <p:blipFill rotWithShape="1">
          <a:blip r:embed="rId2">
            <a:extLst>
              <a:ext uri="{28A0092B-C50C-407E-A947-70E740481C1C}">
                <a14:useLocalDpi xmlns:a14="http://schemas.microsoft.com/office/drawing/2010/main" val="0"/>
              </a:ext>
            </a:extLst>
          </a:blip>
          <a:srcRect b="9093"/>
          <a:stretch/>
        </p:blipFill>
        <p:spPr bwMode="auto">
          <a:xfrm>
            <a:off x="4328160" y="3300881"/>
            <a:ext cx="3681730" cy="32523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295" y="1709460"/>
            <a:ext cx="72009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2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ounded Rectangle 3"/>
          <p:cNvSpPr/>
          <p:nvPr/>
        </p:nvSpPr>
        <p:spPr>
          <a:xfrm>
            <a:off x="292236" y="435077"/>
            <a:ext cx="11587575" cy="626859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173859" y="223996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1: </a:t>
            </a:r>
            <a:r>
              <a:rPr lang="en-GB" sz="2800" dirty="0" smtClean="0">
                <a:latin typeface="Comic Sans MS" panose="030F0702030302020204" pitchFamily="66" charset="0"/>
              </a:rPr>
              <a:t>Toilet tube </a:t>
            </a:r>
            <a:r>
              <a:rPr lang="en-GB" sz="2800" dirty="0" smtClean="0">
                <a:latin typeface="Comic Sans MS" panose="030F0702030302020204" pitchFamily="66" charset="0"/>
              </a:rPr>
              <a:t>Print Autumn Tree</a:t>
            </a:r>
            <a:endParaRPr lang="en-GB" sz="2800" dirty="0">
              <a:latin typeface="Comic Sans MS" panose="030F0702030302020204" pitchFamily="66" charset="0"/>
            </a:endParaRPr>
          </a:p>
        </p:txBody>
      </p:sp>
      <p:sp>
        <p:nvSpPr>
          <p:cNvPr id="8" name="Rectangle 7"/>
          <p:cNvSpPr/>
          <p:nvPr/>
        </p:nvSpPr>
        <p:spPr>
          <a:xfrm>
            <a:off x="937441" y="1174625"/>
            <a:ext cx="7487190" cy="52538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stretch>
            <a:fillRect/>
          </a:stretch>
        </p:blipFill>
        <p:spPr>
          <a:xfrm>
            <a:off x="3173686" y="1285950"/>
            <a:ext cx="4833380" cy="3396886"/>
          </a:xfrm>
          <a:prstGeom prst="rect">
            <a:avLst/>
          </a:prstGeom>
        </p:spPr>
      </p:pic>
      <p:pic>
        <p:nvPicPr>
          <p:cNvPr id="10" name="Picture 9"/>
          <p:cNvPicPr>
            <a:picLocks noChangeAspect="1"/>
          </p:cNvPicPr>
          <p:nvPr/>
        </p:nvPicPr>
        <p:blipFill>
          <a:blip r:embed="rId3"/>
          <a:stretch>
            <a:fillRect/>
          </a:stretch>
        </p:blipFill>
        <p:spPr>
          <a:xfrm>
            <a:off x="1229860" y="2062678"/>
            <a:ext cx="1822003" cy="2033864"/>
          </a:xfrm>
          <a:prstGeom prst="rect">
            <a:avLst/>
          </a:prstGeom>
        </p:spPr>
      </p:pic>
      <p:pic>
        <p:nvPicPr>
          <p:cNvPr id="11" name="Picture 10"/>
          <p:cNvPicPr>
            <a:picLocks noChangeAspect="1"/>
          </p:cNvPicPr>
          <p:nvPr/>
        </p:nvPicPr>
        <p:blipFill>
          <a:blip r:embed="rId4"/>
          <a:stretch>
            <a:fillRect/>
          </a:stretch>
        </p:blipFill>
        <p:spPr>
          <a:xfrm>
            <a:off x="3577137" y="4844795"/>
            <a:ext cx="4026477" cy="1414898"/>
          </a:xfrm>
          <a:prstGeom prst="rect">
            <a:avLst/>
          </a:prstGeom>
        </p:spPr>
      </p:pic>
      <p:sp>
        <p:nvSpPr>
          <p:cNvPr id="2" name="TextBox 1"/>
          <p:cNvSpPr txBox="1"/>
          <p:nvPr/>
        </p:nvSpPr>
        <p:spPr>
          <a:xfrm>
            <a:off x="8696960" y="2255520"/>
            <a:ext cx="2966720" cy="1569660"/>
          </a:xfrm>
          <a:prstGeom prst="rect">
            <a:avLst/>
          </a:prstGeom>
          <a:noFill/>
        </p:spPr>
        <p:txBody>
          <a:bodyPr wrap="square" rtlCol="0">
            <a:spAutoFit/>
          </a:bodyPr>
          <a:lstStyle/>
          <a:p>
            <a:pPr algn="ctr"/>
            <a:r>
              <a:rPr lang="en-GB" sz="2400" dirty="0" smtClean="0">
                <a:latin typeface="Comic Sans MS" panose="030F0702030302020204" pitchFamily="66" charset="0"/>
              </a:rPr>
              <a:t>Use this communication board to make your colour choices</a:t>
            </a:r>
            <a:endParaRPr lang="en-GB" sz="2400" dirty="0">
              <a:latin typeface="Comic Sans MS" panose="030F0702030302020204" pitchFamily="66" charset="0"/>
            </a:endParaRPr>
          </a:p>
        </p:txBody>
      </p:sp>
    </p:spTree>
    <p:extLst>
      <p:ext uri="{BB962C8B-B14F-4D97-AF65-F5344CB8AC3E}">
        <p14:creationId xmlns:p14="http://schemas.microsoft.com/office/powerpoint/2010/main" val="4146155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a:xfrm>
            <a:off x="396607" y="297455"/>
            <a:ext cx="11452487" cy="6268598"/>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2: </a:t>
            </a:r>
            <a:r>
              <a:rPr lang="en-GB" sz="2800" dirty="0" smtClean="0">
                <a:latin typeface="Comic Sans MS" panose="030F0702030302020204" pitchFamily="66" charset="0"/>
              </a:rPr>
              <a:t>Leaf symmetry – Higher lever</a:t>
            </a:r>
            <a:endParaRPr lang="en-GB" sz="2800" dirty="0">
              <a:latin typeface="Comic Sans MS" panose="030F0702030302020204" pitchFamily="66" charset="0"/>
            </a:endParaRPr>
          </a:p>
        </p:txBody>
      </p:sp>
      <p:sp>
        <p:nvSpPr>
          <p:cNvPr id="3" name="TextBox 2"/>
          <p:cNvSpPr txBox="1"/>
          <p:nvPr/>
        </p:nvSpPr>
        <p:spPr>
          <a:xfrm>
            <a:off x="3044360" y="2646924"/>
            <a:ext cx="6553200" cy="2062103"/>
          </a:xfrm>
          <a:prstGeom prst="rect">
            <a:avLst/>
          </a:prstGeom>
          <a:noFill/>
        </p:spPr>
        <p:txBody>
          <a:bodyPr wrap="square" rtlCol="0">
            <a:spAutoFit/>
          </a:bodyPr>
          <a:lstStyle/>
          <a:p>
            <a:pPr algn="ctr"/>
            <a:r>
              <a:rPr lang="en-GB" sz="3200" dirty="0" smtClean="0">
                <a:latin typeface="Comic Sans MS" panose="030F0702030302020204" pitchFamily="66" charset="0"/>
              </a:rPr>
              <a:t>Print out or trace the following slides. Can you draw the other half of the leaves and colour them in autumnal colours?</a:t>
            </a:r>
            <a:endParaRPr lang="en-GB" sz="3200" dirty="0">
              <a:latin typeface="Comic Sans MS" panose="030F0702030302020204" pitchFamily="66" charset="0"/>
            </a:endParaRPr>
          </a:p>
        </p:txBody>
      </p:sp>
    </p:spTree>
    <p:extLst>
      <p:ext uri="{BB962C8B-B14F-4D97-AF65-F5344CB8AC3E}">
        <p14:creationId xmlns:p14="http://schemas.microsoft.com/office/powerpoint/2010/main" val="1606985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a:xfrm>
            <a:off x="396607" y="297455"/>
            <a:ext cx="11452487" cy="6268598"/>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2: </a:t>
            </a:r>
            <a:r>
              <a:rPr lang="en-GB" sz="2800" dirty="0" smtClean="0">
                <a:latin typeface="Comic Sans MS" panose="030F0702030302020204" pitchFamily="66" charset="0"/>
              </a:rPr>
              <a:t>Leaf symmetry– Higher Level</a:t>
            </a:r>
            <a:endParaRPr lang="en-GB" sz="2800" dirty="0">
              <a:latin typeface="Comic Sans MS" panose="030F0702030302020204" pitchFamily="66" charset="0"/>
            </a:endParaRPr>
          </a:p>
        </p:txBody>
      </p:sp>
      <p:pic>
        <p:nvPicPr>
          <p:cNvPr id="13" name="Picture 12"/>
          <p:cNvPicPr>
            <a:picLocks noChangeAspect="1"/>
          </p:cNvPicPr>
          <p:nvPr/>
        </p:nvPicPr>
        <p:blipFill rotWithShape="1">
          <a:blip r:embed="rId2"/>
          <a:srcRect l="52135" b="12832"/>
          <a:stretch/>
        </p:blipFill>
        <p:spPr>
          <a:xfrm>
            <a:off x="3498280" y="1452880"/>
            <a:ext cx="2223240" cy="4318000"/>
          </a:xfrm>
          <a:prstGeom prst="rect">
            <a:avLst/>
          </a:prstGeom>
        </p:spPr>
      </p:pic>
    </p:spTree>
    <p:extLst>
      <p:ext uri="{BB962C8B-B14F-4D97-AF65-F5344CB8AC3E}">
        <p14:creationId xmlns:p14="http://schemas.microsoft.com/office/powerpoint/2010/main" val="2668094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a:xfrm>
            <a:off x="396607" y="297455"/>
            <a:ext cx="11452487" cy="6268598"/>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2: </a:t>
            </a:r>
            <a:r>
              <a:rPr lang="en-GB" sz="2800" dirty="0" smtClean="0">
                <a:latin typeface="Comic Sans MS" panose="030F0702030302020204" pitchFamily="66" charset="0"/>
              </a:rPr>
              <a:t>Leaf symmetry– Higher Level</a:t>
            </a:r>
            <a:endParaRPr lang="en-GB" sz="2800" dirty="0">
              <a:latin typeface="Comic Sans MS" panose="030F0702030302020204" pitchFamily="66" charset="0"/>
            </a:endParaRPr>
          </a:p>
        </p:txBody>
      </p:sp>
      <p:pic>
        <p:nvPicPr>
          <p:cNvPr id="5" name="Picture 4"/>
          <p:cNvPicPr>
            <a:picLocks noChangeAspect="1"/>
          </p:cNvPicPr>
          <p:nvPr/>
        </p:nvPicPr>
        <p:blipFill rotWithShape="1">
          <a:blip r:embed="rId2"/>
          <a:srcRect l="6879" r="45459" b="12832"/>
          <a:stretch/>
        </p:blipFill>
        <p:spPr>
          <a:xfrm>
            <a:off x="6122850" y="1647097"/>
            <a:ext cx="2213761" cy="4318000"/>
          </a:xfrm>
          <a:prstGeom prst="rect">
            <a:avLst/>
          </a:prstGeom>
        </p:spPr>
      </p:pic>
    </p:spTree>
    <p:extLst>
      <p:ext uri="{BB962C8B-B14F-4D97-AF65-F5344CB8AC3E}">
        <p14:creationId xmlns:p14="http://schemas.microsoft.com/office/powerpoint/2010/main" val="158181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a:xfrm>
            <a:off x="396607" y="297455"/>
            <a:ext cx="11452487" cy="6268598"/>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2: </a:t>
            </a:r>
            <a:r>
              <a:rPr lang="en-GB" sz="2800" dirty="0" smtClean="0">
                <a:latin typeface="Comic Sans MS" panose="030F0702030302020204" pitchFamily="66" charset="0"/>
              </a:rPr>
              <a:t>Leaf symmetry– Higher Level</a:t>
            </a:r>
            <a:endParaRPr lang="en-GB" sz="2800" dirty="0">
              <a:latin typeface="Comic Sans MS" panose="030F0702030302020204" pitchFamily="66" charset="0"/>
            </a:endParaRPr>
          </a:p>
        </p:txBody>
      </p:sp>
      <p:pic>
        <p:nvPicPr>
          <p:cNvPr id="7" name="Picture 6"/>
          <p:cNvPicPr>
            <a:picLocks noChangeAspect="1"/>
          </p:cNvPicPr>
          <p:nvPr/>
        </p:nvPicPr>
        <p:blipFill rotWithShape="1">
          <a:blip r:embed="rId2"/>
          <a:srcRect l="57217"/>
          <a:stretch/>
        </p:blipFill>
        <p:spPr>
          <a:xfrm>
            <a:off x="3627120" y="1342127"/>
            <a:ext cx="2219922" cy="4927939"/>
          </a:xfrm>
          <a:prstGeom prst="rect">
            <a:avLst/>
          </a:prstGeom>
        </p:spPr>
      </p:pic>
    </p:spTree>
    <p:extLst>
      <p:ext uri="{BB962C8B-B14F-4D97-AF65-F5344CB8AC3E}">
        <p14:creationId xmlns:p14="http://schemas.microsoft.com/office/powerpoint/2010/main" val="36547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a:xfrm>
            <a:off x="396607" y="297455"/>
            <a:ext cx="11452487" cy="6268598"/>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52141" y="522921"/>
            <a:ext cx="9337638" cy="523220"/>
          </a:xfrm>
          <a:prstGeom prst="rect">
            <a:avLst/>
          </a:prstGeom>
          <a:noFill/>
        </p:spPr>
        <p:txBody>
          <a:bodyPr wrap="square" rtlCol="0">
            <a:spAutoFit/>
          </a:bodyPr>
          <a:lstStyle/>
          <a:p>
            <a:pPr algn="ctr"/>
            <a:r>
              <a:rPr lang="en-GB" sz="2800" dirty="0" smtClean="0">
                <a:latin typeface="Comic Sans MS" panose="030F0702030302020204" pitchFamily="66" charset="0"/>
              </a:rPr>
              <a:t>Activity 2: </a:t>
            </a:r>
            <a:r>
              <a:rPr lang="en-GB" sz="2800" dirty="0" smtClean="0">
                <a:latin typeface="Comic Sans MS" panose="030F0702030302020204" pitchFamily="66" charset="0"/>
              </a:rPr>
              <a:t>Leaf symmetry– Higher Level</a:t>
            </a:r>
            <a:endParaRPr lang="en-GB" sz="2800" dirty="0">
              <a:latin typeface="Comic Sans MS" panose="030F0702030302020204" pitchFamily="66" charset="0"/>
            </a:endParaRPr>
          </a:p>
        </p:txBody>
      </p:sp>
      <p:pic>
        <p:nvPicPr>
          <p:cNvPr id="2" name="Picture 1"/>
          <p:cNvPicPr>
            <a:picLocks noChangeAspect="1"/>
          </p:cNvPicPr>
          <p:nvPr/>
        </p:nvPicPr>
        <p:blipFill rotWithShape="1">
          <a:blip r:embed="rId2"/>
          <a:srcRect r="48274"/>
          <a:stretch/>
        </p:blipFill>
        <p:spPr>
          <a:xfrm>
            <a:off x="5853352" y="1083477"/>
            <a:ext cx="2683954" cy="4927939"/>
          </a:xfrm>
          <a:prstGeom prst="rect">
            <a:avLst/>
          </a:prstGeom>
        </p:spPr>
      </p:pic>
    </p:spTree>
    <p:extLst>
      <p:ext uri="{BB962C8B-B14F-4D97-AF65-F5344CB8AC3E}">
        <p14:creationId xmlns:p14="http://schemas.microsoft.com/office/powerpoint/2010/main" val="229422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237839"/>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0" y="494506"/>
            <a:ext cx="12192000" cy="1071563"/>
          </a:xfrm>
        </p:spPr>
        <p:txBody>
          <a:bodyPr>
            <a:normAutofit/>
          </a:bodyPr>
          <a:lstStyle/>
          <a:p>
            <a:r>
              <a:rPr lang="en-US" sz="3200" dirty="0" smtClean="0">
                <a:latin typeface="Comic Sans MS" panose="030F0702030302020204" pitchFamily="66" charset="0"/>
              </a:rPr>
              <a:t>Focus: Seasons</a:t>
            </a:r>
            <a:endParaRPr lang="en-GB" sz="3200"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4167187" y="2093319"/>
            <a:ext cx="3857625" cy="3905250"/>
          </a:xfrm>
          <a:prstGeom prst="rect">
            <a:avLst/>
          </a:prstGeom>
        </p:spPr>
      </p:pic>
    </p:spTree>
    <p:extLst>
      <p:ext uri="{BB962C8B-B14F-4D97-AF65-F5344CB8AC3E}">
        <p14:creationId xmlns:p14="http://schemas.microsoft.com/office/powerpoint/2010/main" val="3816449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302385"/>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3498849" y="1341785"/>
            <a:ext cx="5112073" cy="1617315"/>
          </a:xfrm>
          <a:prstGeom prst="rect">
            <a:avLst/>
          </a:prstGeom>
        </p:spPr>
      </p:pic>
      <p:pic>
        <p:nvPicPr>
          <p:cNvPr id="8" name="Picture 7"/>
          <p:cNvPicPr>
            <a:picLocks noChangeAspect="1"/>
          </p:cNvPicPr>
          <p:nvPr/>
        </p:nvPicPr>
        <p:blipFill>
          <a:blip r:embed="rId4"/>
          <a:stretch>
            <a:fillRect/>
          </a:stretch>
        </p:blipFill>
        <p:spPr>
          <a:xfrm>
            <a:off x="2878444" y="2716560"/>
            <a:ext cx="6073482" cy="2045940"/>
          </a:xfrm>
          <a:prstGeom prst="rect">
            <a:avLst/>
          </a:prstGeom>
        </p:spPr>
      </p:pic>
    </p:spTree>
    <p:extLst>
      <p:ext uri="{BB962C8B-B14F-4D97-AF65-F5344CB8AC3E}">
        <p14:creationId xmlns:p14="http://schemas.microsoft.com/office/powerpoint/2010/main" val="3327172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302385"/>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2152" y="3813906"/>
            <a:ext cx="9918311" cy="2554545"/>
          </a:xfrm>
          <a:prstGeom prst="rect">
            <a:avLst/>
          </a:prstGeom>
          <a:noFill/>
        </p:spPr>
        <p:txBody>
          <a:bodyPr wrap="square" rtlCol="0">
            <a:spAutoFit/>
          </a:bodyPr>
          <a:lstStyle/>
          <a:p>
            <a:r>
              <a:rPr lang="en-GB" sz="3200" dirty="0" smtClean="0">
                <a:latin typeface="Comic Sans MS" panose="030F0702030302020204" pitchFamily="66" charset="0"/>
              </a:rPr>
              <a:t>Please let us know how you did, send us a tweet </a:t>
            </a:r>
          </a:p>
          <a:p>
            <a:r>
              <a:rPr lang="en-GB" sz="3200" dirty="0" smtClean="0">
                <a:latin typeface="Comic Sans MS" panose="030F0702030302020204" pitchFamily="66" charset="0"/>
              </a:rPr>
              <a:t>@</a:t>
            </a:r>
            <a:r>
              <a:rPr lang="en-GB" sz="3200" dirty="0" err="1" smtClean="0">
                <a:latin typeface="Comic Sans MS" panose="030F0702030302020204" pitchFamily="66" charset="0"/>
              </a:rPr>
              <a:t>NorthRidgeSch</a:t>
            </a:r>
            <a:endParaRPr lang="en-GB" sz="3200" dirty="0" smtClean="0">
              <a:latin typeface="Comic Sans MS" panose="030F0702030302020204" pitchFamily="66" charset="0"/>
            </a:endParaRPr>
          </a:p>
          <a:p>
            <a:endParaRPr lang="en-GB" sz="3200" dirty="0">
              <a:latin typeface="Comic Sans MS" panose="030F0702030302020204" pitchFamily="66" charset="0"/>
            </a:endParaRPr>
          </a:p>
          <a:p>
            <a:r>
              <a:rPr lang="en-GB" sz="3200" dirty="0" smtClean="0">
                <a:latin typeface="Comic Sans MS" panose="030F0702030302020204" pitchFamily="66" charset="0"/>
              </a:rPr>
              <a:t>You can also </a:t>
            </a:r>
            <a:r>
              <a:rPr lang="en-GB" sz="3200" dirty="0">
                <a:latin typeface="Comic Sans MS" panose="030F0702030302020204" pitchFamily="66" charset="0"/>
              </a:rPr>
              <a:t>email </a:t>
            </a:r>
            <a:r>
              <a:rPr lang="en-GB" sz="3200" dirty="0" smtClean="0">
                <a:latin typeface="Comic Sans MS" panose="030F0702030302020204" pitchFamily="66" charset="0"/>
              </a:rPr>
              <a:t>pictures or work to: </a:t>
            </a:r>
            <a:r>
              <a:rPr lang="en-GB" sz="3200" dirty="0">
                <a:latin typeface="Comic Sans MS" panose="030F0702030302020204" pitchFamily="66" charset="0"/>
              </a:rPr>
              <a:t>homelearning@northridge.manchester.sch.uk</a:t>
            </a:r>
          </a:p>
        </p:txBody>
      </p:sp>
      <p:pic>
        <p:nvPicPr>
          <p:cNvPr id="6" name="Picture 5"/>
          <p:cNvPicPr>
            <a:picLocks noChangeAspect="1"/>
          </p:cNvPicPr>
          <p:nvPr/>
        </p:nvPicPr>
        <p:blipFill>
          <a:blip r:embed="rId3"/>
          <a:stretch>
            <a:fillRect/>
          </a:stretch>
        </p:blipFill>
        <p:spPr>
          <a:xfrm>
            <a:off x="4208204" y="4365194"/>
            <a:ext cx="618979" cy="618979"/>
          </a:xfrm>
          <a:prstGeom prst="rect">
            <a:avLst/>
          </a:prstGeom>
        </p:spPr>
      </p:pic>
      <p:pic>
        <p:nvPicPr>
          <p:cNvPr id="9" name="Picture 8"/>
          <p:cNvPicPr>
            <a:picLocks noChangeAspect="1"/>
          </p:cNvPicPr>
          <p:nvPr/>
        </p:nvPicPr>
        <p:blipFill rotWithShape="1">
          <a:blip r:embed="rId4"/>
          <a:srcRect t="10815" b="6091"/>
          <a:stretch/>
        </p:blipFill>
        <p:spPr>
          <a:xfrm>
            <a:off x="4922281" y="712176"/>
            <a:ext cx="4313997" cy="2816517"/>
          </a:xfrm>
          <a:prstGeom prst="rect">
            <a:avLst/>
          </a:prstGeom>
        </p:spPr>
      </p:pic>
      <p:pic>
        <p:nvPicPr>
          <p:cNvPr id="8" name="Picture 7"/>
          <p:cNvPicPr>
            <a:picLocks noChangeAspect="1"/>
          </p:cNvPicPr>
          <p:nvPr/>
        </p:nvPicPr>
        <p:blipFill>
          <a:blip r:embed="rId5"/>
          <a:stretch>
            <a:fillRect/>
          </a:stretch>
        </p:blipFill>
        <p:spPr>
          <a:xfrm>
            <a:off x="860625" y="317338"/>
            <a:ext cx="3347580" cy="3388908"/>
          </a:xfrm>
          <a:prstGeom prst="rect">
            <a:avLst/>
          </a:prstGeom>
        </p:spPr>
      </p:pic>
    </p:spTree>
    <p:extLst>
      <p:ext uri="{BB962C8B-B14F-4D97-AF65-F5344CB8AC3E}">
        <p14:creationId xmlns:p14="http://schemas.microsoft.com/office/powerpoint/2010/main" val="191907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302385"/>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1655957" y="3063273"/>
            <a:ext cx="9144000" cy="1665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smtClean="0">
                <a:latin typeface="Comic Sans MS" panose="030F0702030302020204" pitchFamily="66" charset="0"/>
              </a:rPr>
              <a:t>How to use – Find the slides that best suit your child and help them to complete the activity. </a:t>
            </a:r>
          </a:p>
          <a:p>
            <a:endParaRPr lang="en-US" dirty="0" smtClean="0">
              <a:latin typeface="Comic Sans MS" panose="030F0702030302020204" pitchFamily="66" charset="0"/>
            </a:endParaRPr>
          </a:p>
        </p:txBody>
      </p:sp>
      <p:sp>
        <p:nvSpPr>
          <p:cNvPr id="6" name="Title 1"/>
          <p:cNvSpPr txBox="1">
            <a:spLocks/>
          </p:cNvSpPr>
          <p:nvPr/>
        </p:nvSpPr>
        <p:spPr>
          <a:xfrm>
            <a:off x="1295009" y="1559978"/>
            <a:ext cx="9144000" cy="868363"/>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latin typeface="Comic Sans MS" panose="030F0702030302020204" pitchFamily="66" charset="0"/>
              </a:rPr>
              <a:t>Life Skills Activity </a:t>
            </a:r>
            <a:endParaRPr lang="en-GB" dirty="0">
              <a:latin typeface="Comic Sans MS" panose="030F0702030302020204" pitchFamily="66" charset="0"/>
            </a:endParaRPr>
          </a:p>
        </p:txBody>
      </p:sp>
    </p:spTree>
    <p:extLst>
      <p:ext uri="{BB962C8B-B14F-4D97-AF65-F5344CB8AC3E}">
        <p14:creationId xmlns:p14="http://schemas.microsoft.com/office/powerpoint/2010/main" val="16274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237839"/>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srcRect t="25583"/>
          <a:stretch/>
        </p:blipFill>
        <p:spPr>
          <a:xfrm>
            <a:off x="2959100" y="533400"/>
            <a:ext cx="5613400" cy="1616225"/>
          </a:xfrm>
          <a:prstGeom prst="rect">
            <a:avLst/>
          </a:prstGeom>
        </p:spPr>
      </p:pic>
      <p:sp>
        <p:nvSpPr>
          <p:cNvPr id="8" name="TextBox 7"/>
          <p:cNvSpPr txBox="1"/>
          <p:nvPr/>
        </p:nvSpPr>
        <p:spPr>
          <a:xfrm>
            <a:off x="1467909" y="4752902"/>
            <a:ext cx="8595782" cy="1077218"/>
          </a:xfrm>
          <a:prstGeom prst="rect">
            <a:avLst/>
          </a:prstGeom>
          <a:noFill/>
        </p:spPr>
        <p:txBody>
          <a:bodyPr wrap="square" rtlCol="0">
            <a:spAutoFit/>
          </a:bodyPr>
          <a:lstStyle/>
          <a:p>
            <a:pPr algn="ctr"/>
            <a:r>
              <a:rPr lang="en-GB" sz="3200" dirty="0" smtClean="0">
                <a:latin typeface="Comic Sans MS" panose="030F0702030302020204" pitchFamily="66" charset="0"/>
              </a:rPr>
              <a:t>To follow instructions to create </a:t>
            </a:r>
            <a:r>
              <a:rPr lang="en-GB" sz="3200" dirty="0" smtClean="0">
                <a:latin typeface="Comic Sans MS" panose="030F0702030302020204" pitchFamily="66" charset="0"/>
              </a:rPr>
              <a:t>autumn arts and crafts</a:t>
            </a:r>
            <a:endParaRPr lang="en-GB" sz="3200" dirty="0" smtClean="0">
              <a:latin typeface="Comic Sans MS" panose="030F0702030302020204" pitchFamily="66" charset="0"/>
            </a:endParaRPr>
          </a:p>
        </p:txBody>
      </p:sp>
      <p:pic>
        <p:nvPicPr>
          <p:cNvPr id="1026" name="Picture 2" descr="right click and selec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678" y="2269354"/>
            <a:ext cx="743902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9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 Images\School Logos\North Ridg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99" y="302385"/>
            <a:ext cx="1503295" cy="150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3602037" y="228465"/>
            <a:ext cx="4155197" cy="1944688"/>
          </a:xfrm>
          <a:prstGeom prst="rect">
            <a:avLst/>
          </a:prstGeom>
        </p:spPr>
      </p:pic>
      <p:pic>
        <p:nvPicPr>
          <p:cNvPr id="2050" name="Picture 2" descr="right click and selec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341" y="3026999"/>
            <a:ext cx="743902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2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0332" y="620541"/>
            <a:ext cx="10223653" cy="2739211"/>
          </a:xfrm>
          <a:prstGeom prst="rect">
            <a:avLst/>
          </a:prstGeom>
          <a:noFill/>
        </p:spPr>
        <p:txBody>
          <a:bodyPr wrap="square" rtlCol="0">
            <a:spAutoFit/>
          </a:bodyPr>
          <a:lstStyle/>
          <a:p>
            <a:pPr algn="ctr"/>
            <a:r>
              <a:rPr lang="en-GB" sz="4400" u="sng" dirty="0" smtClean="0">
                <a:latin typeface="Comic Sans MS" panose="030F0702030302020204" pitchFamily="66" charset="0"/>
              </a:rPr>
              <a:t>Starter</a:t>
            </a:r>
            <a:endParaRPr lang="en-GB" sz="3200" u="sng" dirty="0" smtClean="0">
              <a:latin typeface="Comic Sans MS" panose="030F0702030302020204" pitchFamily="66" charset="0"/>
            </a:endParaRPr>
          </a:p>
          <a:p>
            <a:pPr algn="ctr"/>
            <a:endParaRPr lang="en-GB" sz="3200" dirty="0" smtClean="0">
              <a:latin typeface="Comic Sans MS" panose="030F0702030302020204" pitchFamily="66" charset="0"/>
            </a:endParaRPr>
          </a:p>
          <a:p>
            <a:pPr algn="ctr"/>
            <a:r>
              <a:rPr lang="en-GB" sz="3200" dirty="0" smtClean="0">
                <a:latin typeface="Comic Sans MS" panose="030F0702030302020204" pitchFamily="66" charset="0"/>
              </a:rPr>
              <a:t>Can you name and order the seasons of the year?</a:t>
            </a:r>
            <a:endParaRPr lang="en-GB" sz="3200" dirty="0" smtClean="0">
              <a:latin typeface="Comic Sans MS" panose="030F0702030302020204" pitchFamily="66" charset="0"/>
            </a:endParaRPr>
          </a:p>
          <a:p>
            <a:pPr algn="ctr"/>
            <a:endParaRPr lang="en-GB" sz="3200" dirty="0">
              <a:latin typeface="Comic Sans MS" panose="030F0702030302020204" pitchFamily="66" charset="0"/>
            </a:endParaRPr>
          </a:p>
          <a:p>
            <a:pPr algn="ctr"/>
            <a:endParaRPr lang="en-GB" sz="3200" dirty="0" smtClean="0">
              <a:latin typeface="Comic Sans MS" panose="030F0702030302020204" pitchFamily="66"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5010"/>
          <a:stretch/>
        </p:blipFill>
        <p:spPr bwMode="auto">
          <a:xfrm>
            <a:off x="4530635" y="4743995"/>
            <a:ext cx="1173479"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77" r="49987"/>
          <a:stretch/>
        </p:blipFill>
        <p:spPr bwMode="auto">
          <a:xfrm>
            <a:off x="8821784" y="4743995"/>
            <a:ext cx="117565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41" r="24752"/>
          <a:stretch/>
        </p:blipFill>
        <p:spPr bwMode="auto">
          <a:xfrm>
            <a:off x="2159725" y="4743995"/>
            <a:ext cx="11930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155"/>
          <a:stretch/>
        </p:blipFill>
        <p:spPr bwMode="auto">
          <a:xfrm>
            <a:off x="6679610" y="4743994"/>
            <a:ext cx="1166677"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ounded Rectangle 1"/>
          <p:cNvSpPr/>
          <p:nvPr/>
        </p:nvSpPr>
        <p:spPr>
          <a:xfrm>
            <a:off x="1053737" y="2908663"/>
            <a:ext cx="1489166" cy="141949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877492" y="2908663"/>
            <a:ext cx="1489166" cy="141949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816635" y="2908663"/>
            <a:ext cx="1489166" cy="141949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9507584" y="2908663"/>
            <a:ext cx="1489166" cy="141949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75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19218" y="99993"/>
            <a:ext cx="11207692" cy="947738"/>
          </a:xfrm>
        </p:spPr>
        <p:txBody>
          <a:bodyPr>
            <a:normAutofit/>
          </a:bodyPr>
          <a:lstStyle/>
          <a:p>
            <a:pPr algn="ctr" eaLnBrk="1" hangingPunct="1">
              <a:defRPr/>
            </a:pPr>
            <a:r>
              <a:rPr lang="en-GB" altLang="en-US" sz="4000" dirty="0" smtClean="0">
                <a:latin typeface="Comic Sans MS" panose="030F0702030302020204" pitchFamily="66" charset="0"/>
              </a:rPr>
              <a:t>The four seasons</a:t>
            </a:r>
            <a:endParaRPr lang="en-GB" altLang="en-US" sz="4000"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1445944" y="1047731"/>
            <a:ext cx="9354239" cy="5506448"/>
          </a:xfrm>
          <a:prstGeom prst="rect">
            <a:avLst/>
          </a:prstGeom>
        </p:spPr>
      </p:pic>
    </p:spTree>
    <p:extLst>
      <p:ext uri="{BB962C8B-B14F-4D97-AF65-F5344CB8AC3E}">
        <p14:creationId xmlns:p14="http://schemas.microsoft.com/office/powerpoint/2010/main" val="12357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75150" y="163199"/>
            <a:ext cx="11207692" cy="947738"/>
          </a:xfrm>
        </p:spPr>
        <p:txBody>
          <a:bodyPr>
            <a:normAutofit/>
          </a:bodyPr>
          <a:lstStyle/>
          <a:p>
            <a:pPr algn="ctr" eaLnBrk="1" hangingPunct="1">
              <a:defRPr/>
            </a:pPr>
            <a:r>
              <a:rPr lang="en-GB" altLang="en-US" sz="4000" dirty="0" smtClean="0">
                <a:latin typeface="Comic Sans MS" panose="030F0702030302020204" pitchFamily="66" charset="0"/>
              </a:rPr>
              <a:t>The four seasons</a:t>
            </a:r>
            <a:endParaRPr lang="en-GB" altLang="en-US" sz="4000" dirty="0">
              <a:latin typeface="Comic Sans MS" panose="030F0702030302020204" pitchFamily="66" charset="0"/>
            </a:endParaRPr>
          </a:p>
        </p:txBody>
      </p:sp>
      <p:sp>
        <p:nvSpPr>
          <p:cNvPr id="21" name="Rectangle 20"/>
          <p:cNvSpPr/>
          <p:nvPr/>
        </p:nvSpPr>
        <p:spPr>
          <a:xfrm>
            <a:off x="2587742" y="3207292"/>
            <a:ext cx="3240153" cy="43622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November</a:t>
            </a:r>
          </a:p>
        </p:txBody>
      </p:sp>
      <p:sp>
        <p:nvSpPr>
          <p:cNvPr id="22" name="Rectangle 21"/>
          <p:cNvSpPr/>
          <p:nvPr/>
        </p:nvSpPr>
        <p:spPr>
          <a:xfrm>
            <a:off x="2587742" y="2679372"/>
            <a:ext cx="3240153" cy="43622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October</a:t>
            </a:r>
          </a:p>
        </p:txBody>
      </p:sp>
      <p:sp>
        <p:nvSpPr>
          <p:cNvPr id="23" name="Rectangle 22"/>
          <p:cNvSpPr/>
          <p:nvPr/>
        </p:nvSpPr>
        <p:spPr>
          <a:xfrm>
            <a:off x="2587742" y="2151452"/>
            <a:ext cx="3240153" cy="43622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September</a:t>
            </a:r>
          </a:p>
        </p:txBody>
      </p:sp>
      <p:sp>
        <p:nvSpPr>
          <p:cNvPr id="24" name="Rectangle 23"/>
          <p:cNvSpPr/>
          <p:nvPr/>
        </p:nvSpPr>
        <p:spPr>
          <a:xfrm>
            <a:off x="2587742" y="1623532"/>
            <a:ext cx="3240153" cy="43622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omic Sans MS" panose="030F0702030302020204" pitchFamily="66" charset="0"/>
              </a:rPr>
              <a:t>Autumn</a:t>
            </a:r>
          </a:p>
        </p:txBody>
      </p:sp>
      <p:sp>
        <p:nvSpPr>
          <p:cNvPr id="25" name="Rectangle 24"/>
          <p:cNvSpPr/>
          <p:nvPr/>
        </p:nvSpPr>
        <p:spPr>
          <a:xfrm>
            <a:off x="6408172" y="3207292"/>
            <a:ext cx="3240153" cy="436227"/>
          </a:xfrm>
          <a:prstGeom prst="rect">
            <a:avLst/>
          </a:prstGeom>
          <a:solidFill>
            <a:srgbClr val="9FE2F7"/>
          </a:solidFill>
          <a:ln>
            <a:solidFill>
              <a:srgbClr val="9FE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February</a:t>
            </a:r>
          </a:p>
        </p:txBody>
      </p:sp>
      <p:sp>
        <p:nvSpPr>
          <p:cNvPr id="26" name="Rectangle 25"/>
          <p:cNvSpPr/>
          <p:nvPr/>
        </p:nvSpPr>
        <p:spPr>
          <a:xfrm>
            <a:off x="6408172" y="2679372"/>
            <a:ext cx="3240153" cy="436227"/>
          </a:xfrm>
          <a:prstGeom prst="rect">
            <a:avLst/>
          </a:prstGeom>
          <a:solidFill>
            <a:srgbClr val="9FE2F7"/>
          </a:solidFill>
          <a:ln>
            <a:solidFill>
              <a:srgbClr val="9FE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January</a:t>
            </a:r>
          </a:p>
        </p:txBody>
      </p:sp>
      <p:sp>
        <p:nvSpPr>
          <p:cNvPr id="27" name="Rectangle 26"/>
          <p:cNvSpPr/>
          <p:nvPr/>
        </p:nvSpPr>
        <p:spPr>
          <a:xfrm>
            <a:off x="6408172" y="2151452"/>
            <a:ext cx="3240153" cy="436227"/>
          </a:xfrm>
          <a:prstGeom prst="rect">
            <a:avLst/>
          </a:prstGeom>
          <a:solidFill>
            <a:srgbClr val="9FE2F7"/>
          </a:solidFill>
          <a:ln>
            <a:solidFill>
              <a:srgbClr val="9FE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December</a:t>
            </a:r>
          </a:p>
        </p:txBody>
      </p:sp>
      <p:sp>
        <p:nvSpPr>
          <p:cNvPr id="28" name="Rectangle 27"/>
          <p:cNvSpPr/>
          <p:nvPr/>
        </p:nvSpPr>
        <p:spPr>
          <a:xfrm>
            <a:off x="6408172" y="1623532"/>
            <a:ext cx="3240153" cy="436227"/>
          </a:xfrm>
          <a:prstGeom prst="rect">
            <a:avLst/>
          </a:prstGeom>
          <a:solidFill>
            <a:srgbClr val="9FE2F7"/>
          </a:solidFill>
          <a:ln>
            <a:solidFill>
              <a:srgbClr val="9FE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omic Sans MS" panose="030F0702030302020204" pitchFamily="66" charset="0"/>
              </a:rPr>
              <a:t>Winter</a:t>
            </a:r>
          </a:p>
        </p:txBody>
      </p:sp>
      <p:sp>
        <p:nvSpPr>
          <p:cNvPr id="29" name="Rectangle 28"/>
          <p:cNvSpPr/>
          <p:nvPr/>
        </p:nvSpPr>
        <p:spPr>
          <a:xfrm>
            <a:off x="2587742" y="5525356"/>
            <a:ext cx="3240153" cy="436227"/>
          </a:xfrm>
          <a:prstGeom prst="rect">
            <a:avLst/>
          </a:prstGeom>
          <a:solidFill>
            <a:srgbClr val="C6DFB3"/>
          </a:solidFill>
          <a:ln>
            <a:solidFill>
              <a:srgbClr val="C6D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May</a:t>
            </a:r>
          </a:p>
        </p:txBody>
      </p:sp>
      <p:sp>
        <p:nvSpPr>
          <p:cNvPr id="30" name="Rectangle 29"/>
          <p:cNvSpPr/>
          <p:nvPr/>
        </p:nvSpPr>
        <p:spPr>
          <a:xfrm>
            <a:off x="2587742" y="4997436"/>
            <a:ext cx="3240153" cy="436227"/>
          </a:xfrm>
          <a:prstGeom prst="rect">
            <a:avLst/>
          </a:prstGeom>
          <a:solidFill>
            <a:srgbClr val="C6DFB3"/>
          </a:solidFill>
          <a:ln>
            <a:solidFill>
              <a:srgbClr val="C6D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April</a:t>
            </a:r>
          </a:p>
        </p:txBody>
      </p:sp>
      <p:sp>
        <p:nvSpPr>
          <p:cNvPr id="31" name="Rectangle 30"/>
          <p:cNvSpPr/>
          <p:nvPr/>
        </p:nvSpPr>
        <p:spPr>
          <a:xfrm>
            <a:off x="2587742" y="4469516"/>
            <a:ext cx="3240153" cy="436227"/>
          </a:xfrm>
          <a:prstGeom prst="rect">
            <a:avLst/>
          </a:prstGeom>
          <a:solidFill>
            <a:srgbClr val="C6DFB3"/>
          </a:solidFill>
          <a:ln>
            <a:solidFill>
              <a:srgbClr val="C6D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March</a:t>
            </a:r>
          </a:p>
        </p:txBody>
      </p:sp>
      <p:sp>
        <p:nvSpPr>
          <p:cNvPr id="32" name="Rectangle 31"/>
          <p:cNvSpPr/>
          <p:nvPr/>
        </p:nvSpPr>
        <p:spPr>
          <a:xfrm>
            <a:off x="2587742" y="3941596"/>
            <a:ext cx="3240153" cy="436227"/>
          </a:xfrm>
          <a:prstGeom prst="rect">
            <a:avLst/>
          </a:prstGeom>
          <a:solidFill>
            <a:srgbClr val="C6DFB3"/>
          </a:solidFill>
          <a:ln>
            <a:solidFill>
              <a:srgbClr val="C6D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omic Sans MS" panose="030F0702030302020204" pitchFamily="66" charset="0"/>
              </a:rPr>
              <a:t>Spring</a:t>
            </a:r>
          </a:p>
        </p:txBody>
      </p:sp>
      <p:sp>
        <p:nvSpPr>
          <p:cNvPr id="33" name="Rectangle 32"/>
          <p:cNvSpPr/>
          <p:nvPr/>
        </p:nvSpPr>
        <p:spPr>
          <a:xfrm>
            <a:off x="6408172" y="5525356"/>
            <a:ext cx="3240153" cy="436227"/>
          </a:xfrm>
          <a:prstGeom prst="rect">
            <a:avLst/>
          </a:prstGeom>
          <a:solidFill>
            <a:srgbClr val="FFFFAB"/>
          </a:solidFill>
          <a:ln>
            <a:solidFill>
              <a:srgbClr val="FFF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August</a:t>
            </a:r>
          </a:p>
        </p:txBody>
      </p:sp>
      <p:sp>
        <p:nvSpPr>
          <p:cNvPr id="34" name="Rectangle 33"/>
          <p:cNvSpPr/>
          <p:nvPr/>
        </p:nvSpPr>
        <p:spPr>
          <a:xfrm>
            <a:off x="6408172" y="4997436"/>
            <a:ext cx="3240153" cy="436227"/>
          </a:xfrm>
          <a:prstGeom prst="rect">
            <a:avLst/>
          </a:prstGeom>
          <a:solidFill>
            <a:srgbClr val="FFFFAB"/>
          </a:solidFill>
          <a:ln>
            <a:solidFill>
              <a:srgbClr val="FFF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July</a:t>
            </a:r>
          </a:p>
        </p:txBody>
      </p:sp>
      <p:sp>
        <p:nvSpPr>
          <p:cNvPr id="35" name="Rectangle 34"/>
          <p:cNvSpPr/>
          <p:nvPr/>
        </p:nvSpPr>
        <p:spPr>
          <a:xfrm>
            <a:off x="6408172" y="4469516"/>
            <a:ext cx="3240153" cy="436227"/>
          </a:xfrm>
          <a:prstGeom prst="rect">
            <a:avLst/>
          </a:prstGeom>
          <a:solidFill>
            <a:srgbClr val="FFFFAB"/>
          </a:solidFill>
          <a:ln>
            <a:solidFill>
              <a:srgbClr val="FFF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latin typeface="Comic Sans MS" panose="030F0702030302020204" pitchFamily="66" charset="0"/>
              </a:rPr>
              <a:t>June</a:t>
            </a:r>
          </a:p>
        </p:txBody>
      </p:sp>
      <p:sp>
        <p:nvSpPr>
          <p:cNvPr id="36" name="Rectangle 35"/>
          <p:cNvSpPr/>
          <p:nvPr/>
        </p:nvSpPr>
        <p:spPr>
          <a:xfrm>
            <a:off x="6408172" y="3941596"/>
            <a:ext cx="3240153" cy="436227"/>
          </a:xfrm>
          <a:prstGeom prst="rect">
            <a:avLst/>
          </a:prstGeom>
          <a:solidFill>
            <a:srgbClr val="FFFFAB"/>
          </a:solidFill>
          <a:ln>
            <a:solidFill>
              <a:srgbClr val="FFF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omic Sans MS" panose="030F0702030302020204" pitchFamily="66" charset="0"/>
              </a:rPr>
              <a:t>Summer</a:t>
            </a:r>
          </a:p>
        </p:txBody>
      </p:sp>
    </p:spTree>
    <p:extLst>
      <p:ext uri="{BB962C8B-B14F-4D97-AF65-F5344CB8AC3E}">
        <p14:creationId xmlns:p14="http://schemas.microsoft.com/office/powerpoint/2010/main" val="339286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31082" y="1551323"/>
            <a:ext cx="11207692" cy="2381697"/>
          </a:xfrm>
        </p:spPr>
        <p:txBody>
          <a:bodyPr>
            <a:normAutofit/>
          </a:bodyPr>
          <a:lstStyle/>
          <a:p>
            <a:pPr algn="ctr" eaLnBrk="1" hangingPunct="1">
              <a:defRPr/>
            </a:pPr>
            <a:r>
              <a:rPr lang="en-GB" altLang="en-US" sz="4000" dirty="0" smtClean="0">
                <a:latin typeface="Comic Sans MS" panose="030F0702030302020204" pitchFamily="66" charset="0"/>
              </a:rPr>
              <a:t>Choose the art activity you would like to do and then follow the instructions.</a:t>
            </a:r>
            <a:br>
              <a:rPr lang="en-GB" altLang="en-US" sz="4000" dirty="0" smtClean="0">
                <a:latin typeface="Comic Sans MS" panose="030F0702030302020204" pitchFamily="66" charset="0"/>
              </a:rPr>
            </a:br>
            <a:r>
              <a:rPr lang="en-GB" altLang="en-US" sz="4000" dirty="0">
                <a:latin typeface="Comic Sans MS" panose="030F0702030302020204" pitchFamily="66" charset="0"/>
              </a:rPr>
              <a:t/>
            </a:r>
            <a:br>
              <a:rPr lang="en-GB" altLang="en-US" sz="4000" dirty="0">
                <a:latin typeface="Comic Sans MS" panose="030F0702030302020204" pitchFamily="66" charset="0"/>
              </a:rPr>
            </a:br>
            <a:endParaRPr lang="en-GB" altLang="en-US" sz="4000" dirty="0">
              <a:latin typeface="Comic Sans MS" panose="030F0702030302020204" pitchFamily="66" charset="0"/>
            </a:endParaRPr>
          </a:p>
        </p:txBody>
      </p:sp>
    </p:spTree>
    <p:extLst>
      <p:ext uri="{BB962C8B-B14F-4D97-AF65-F5344CB8AC3E}">
        <p14:creationId xmlns:p14="http://schemas.microsoft.com/office/powerpoint/2010/main" val="1996430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234</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Comic Sans MS</vt:lpstr>
      <vt:lpstr>Office Theme</vt:lpstr>
      <vt:lpstr>Art</vt:lpstr>
      <vt:lpstr>Focus: Seasons</vt:lpstr>
      <vt:lpstr>PowerPoint Presentation</vt:lpstr>
      <vt:lpstr>PowerPoint Presentation</vt:lpstr>
      <vt:lpstr>PowerPoint Presentation</vt:lpstr>
      <vt:lpstr>PowerPoint Presentation</vt:lpstr>
      <vt:lpstr>The four seasons</vt:lpstr>
      <vt:lpstr>The four seasons</vt:lpstr>
      <vt:lpstr>Choose the art activity you would like to do and then follow the instructions.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Dataspire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dc:title>
  <dc:creator>Sarah Darby</dc:creator>
  <cp:lastModifiedBy>Chloe Flannagan</cp:lastModifiedBy>
  <cp:revision>45</cp:revision>
  <dcterms:created xsi:type="dcterms:W3CDTF">2020-05-14T09:13:46Z</dcterms:created>
  <dcterms:modified xsi:type="dcterms:W3CDTF">2020-06-21T16:21:17Z</dcterms:modified>
</cp:coreProperties>
</file>