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60" r:id="rId4"/>
    <p:sldId id="265" r:id="rId5"/>
    <p:sldId id="263" r:id="rId6"/>
    <p:sldId id="264" r:id="rId7"/>
    <p:sldId id="262" r:id="rId8"/>
    <p:sldId id="267" r:id="rId9"/>
    <p:sldId id="268" r:id="rId10"/>
    <p:sldId id="266" r:id="rId11"/>
    <p:sldId id="269" r:id="rId12"/>
    <p:sldId id="270" r:id="rId13"/>
    <p:sldId id="271" r:id="rId14"/>
    <p:sldId id="272" r:id="rId15"/>
    <p:sldId id="258"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a:srgbClr val="FBF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p:scale>
          <a:sx n="55" d="100"/>
          <a:sy n="55" d="100"/>
        </p:scale>
        <p:origin x="2634" y="14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7993108-9250-4DCF-BC68-D24F5615473C}"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9A8B3-B364-4738-8423-E27C2976770D}" type="slidenum">
              <a:rPr lang="en-GB" smtClean="0"/>
              <a:t>‹#›</a:t>
            </a:fld>
            <a:endParaRPr lang="en-GB"/>
          </a:p>
        </p:txBody>
      </p:sp>
    </p:spTree>
    <p:extLst>
      <p:ext uri="{BB962C8B-B14F-4D97-AF65-F5344CB8AC3E}">
        <p14:creationId xmlns:p14="http://schemas.microsoft.com/office/powerpoint/2010/main" val="1156428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993108-9250-4DCF-BC68-D24F5615473C}"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9A8B3-B364-4738-8423-E27C2976770D}" type="slidenum">
              <a:rPr lang="en-GB" smtClean="0"/>
              <a:t>‹#›</a:t>
            </a:fld>
            <a:endParaRPr lang="en-GB"/>
          </a:p>
        </p:txBody>
      </p:sp>
    </p:spTree>
    <p:extLst>
      <p:ext uri="{BB962C8B-B14F-4D97-AF65-F5344CB8AC3E}">
        <p14:creationId xmlns:p14="http://schemas.microsoft.com/office/powerpoint/2010/main" val="268129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993108-9250-4DCF-BC68-D24F5615473C}"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9A8B3-B364-4738-8423-E27C2976770D}" type="slidenum">
              <a:rPr lang="en-GB" smtClean="0"/>
              <a:t>‹#›</a:t>
            </a:fld>
            <a:endParaRPr lang="en-GB"/>
          </a:p>
        </p:txBody>
      </p:sp>
    </p:spTree>
    <p:extLst>
      <p:ext uri="{BB962C8B-B14F-4D97-AF65-F5344CB8AC3E}">
        <p14:creationId xmlns:p14="http://schemas.microsoft.com/office/powerpoint/2010/main" val="106705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303F5A51-DE22-4E69-8ACC-665C278E8544}"/>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206609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303F5A51-DE22-4E69-8ACC-665C278E8544}"/>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1336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993108-9250-4DCF-BC68-D24F5615473C}"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9A8B3-B364-4738-8423-E27C2976770D}" type="slidenum">
              <a:rPr lang="en-GB" smtClean="0"/>
              <a:t>‹#›</a:t>
            </a:fld>
            <a:endParaRPr lang="en-GB"/>
          </a:p>
        </p:txBody>
      </p:sp>
    </p:spTree>
    <p:extLst>
      <p:ext uri="{BB962C8B-B14F-4D97-AF65-F5344CB8AC3E}">
        <p14:creationId xmlns:p14="http://schemas.microsoft.com/office/powerpoint/2010/main" val="396021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993108-9250-4DCF-BC68-D24F5615473C}"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9A8B3-B364-4738-8423-E27C2976770D}" type="slidenum">
              <a:rPr lang="en-GB" smtClean="0"/>
              <a:t>‹#›</a:t>
            </a:fld>
            <a:endParaRPr lang="en-GB"/>
          </a:p>
        </p:txBody>
      </p:sp>
    </p:spTree>
    <p:extLst>
      <p:ext uri="{BB962C8B-B14F-4D97-AF65-F5344CB8AC3E}">
        <p14:creationId xmlns:p14="http://schemas.microsoft.com/office/powerpoint/2010/main" val="185861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7993108-9250-4DCF-BC68-D24F5615473C}"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9A8B3-B364-4738-8423-E27C2976770D}" type="slidenum">
              <a:rPr lang="en-GB" smtClean="0"/>
              <a:t>‹#›</a:t>
            </a:fld>
            <a:endParaRPr lang="en-GB"/>
          </a:p>
        </p:txBody>
      </p:sp>
    </p:spTree>
    <p:extLst>
      <p:ext uri="{BB962C8B-B14F-4D97-AF65-F5344CB8AC3E}">
        <p14:creationId xmlns:p14="http://schemas.microsoft.com/office/powerpoint/2010/main" val="17773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7993108-9250-4DCF-BC68-D24F5615473C}" type="datetimeFigureOut">
              <a:rPr lang="en-GB" smtClean="0"/>
              <a:t>20/05/2020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19A8B3-B364-4738-8423-E27C2976770D}" type="slidenum">
              <a:rPr lang="en-GB" smtClean="0"/>
              <a:t>‹#›</a:t>
            </a:fld>
            <a:endParaRPr lang="en-GB"/>
          </a:p>
        </p:txBody>
      </p:sp>
    </p:spTree>
    <p:extLst>
      <p:ext uri="{BB962C8B-B14F-4D97-AF65-F5344CB8AC3E}">
        <p14:creationId xmlns:p14="http://schemas.microsoft.com/office/powerpoint/2010/main" val="154174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7993108-9250-4DCF-BC68-D24F5615473C}" type="datetimeFigureOut">
              <a:rPr lang="en-GB" smtClean="0"/>
              <a:t>20/05/2020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19A8B3-B364-4738-8423-E27C2976770D}" type="slidenum">
              <a:rPr lang="en-GB" smtClean="0"/>
              <a:t>‹#›</a:t>
            </a:fld>
            <a:endParaRPr lang="en-GB"/>
          </a:p>
        </p:txBody>
      </p:sp>
    </p:spTree>
    <p:extLst>
      <p:ext uri="{BB962C8B-B14F-4D97-AF65-F5344CB8AC3E}">
        <p14:creationId xmlns:p14="http://schemas.microsoft.com/office/powerpoint/2010/main" val="957972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3108-9250-4DCF-BC68-D24F5615473C}" type="datetimeFigureOut">
              <a:rPr lang="en-GB" smtClean="0"/>
              <a:t>20/05/2020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19A8B3-B364-4738-8423-E27C2976770D}" type="slidenum">
              <a:rPr lang="en-GB" smtClean="0"/>
              <a:t>‹#›</a:t>
            </a:fld>
            <a:endParaRPr lang="en-GB"/>
          </a:p>
        </p:txBody>
      </p:sp>
    </p:spTree>
    <p:extLst>
      <p:ext uri="{BB962C8B-B14F-4D97-AF65-F5344CB8AC3E}">
        <p14:creationId xmlns:p14="http://schemas.microsoft.com/office/powerpoint/2010/main" val="117050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993108-9250-4DCF-BC68-D24F5615473C}"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9A8B3-B364-4738-8423-E27C2976770D}" type="slidenum">
              <a:rPr lang="en-GB" smtClean="0"/>
              <a:t>‹#›</a:t>
            </a:fld>
            <a:endParaRPr lang="en-GB"/>
          </a:p>
        </p:txBody>
      </p:sp>
    </p:spTree>
    <p:extLst>
      <p:ext uri="{BB962C8B-B14F-4D97-AF65-F5344CB8AC3E}">
        <p14:creationId xmlns:p14="http://schemas.microsoft.com/office/powerpoint/2010/main" val="2760840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993108-9250-4DCF-BC68-D24F5615473C}"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9A8B3-B364-4738-8423-E27C2976770D}" type="slidenum">
              <a:rPr lang="en-GB" smtClean="0"/>
              <a:t>‹#›</a:t>
            </a:fld>
            <a:endParaRPr lang="en-GB"/>
          </a:p>
        </p:txBody>
      </p:sp>
    </p:spTree>
    <p:extLst>
      <p:ext uri="{BB962C8B-B14F-4D97-AF65-F5344CB8AC3E}">
        <p14:creationId xmlns:p14="http://schemas.microsoft.com/office/powerpoint/2010/main" val="276800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93108-9250-4DCF-BC68-D24F5615473C}" type="datetimeFigureOut">
              <a:rPr lang="en-GB" smtClean="0"/>
              <a:t>20/05/2020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9A8B3-B364-4738-8423-E27C2976770D}" type="slidenum">
              <a:rPr lang="en-GB" smtClean="0"/>
              <a:t>‹#›</a:t>
            </a:fld>
            <a:endParaRPr lang="en-GB"/>
          </a:p>
        </p:txBody>
      </p:sp>
    </p:spTree>
    <p:extLst>
      <p:ext uri="{BB962C8B-B14F-4D97-AF65-F5344CB8AC3E}">
        <p14:creationId xmlns:p14="http://schemas.microsoft.com/office/powerpoint/2010/main" val="4157739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3.xml"/><Relationship Id="rId1" Type="http://schemas.openxmlformats.org/officeDocument/2006/relationships/video" Target="https://www.youtube.com/embed/7N_cT-bjSqI"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s://www.youtube.com/watch?v=eWvyB-QvbV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81201" y="479426"/>
            <a:ext cx="8220075" cy="993775"/>
          </a:xfrm>
        </p:spPr>
        <p:txBody>
          <a:bodyPr/>
          <a:lstStyle/>
          <a:p>
            <a:pPr eaLnBrk="1" hangingPunct="1"/>
            <a:r>
              <a:rPr lang="en-GB" altLang="en-US" smtClean="0">
                <a:latin typeface="Comic Sans MS" panose="030F0702030302020204" pitchFamily="66" charset="0"/>
              </a:rPr>
              <a:t>Now is…</a:t>
            </a:r>
          </a:p>
        </p:txBody>
      </p:sp>
      <p:pic>
        <p:nvPicPr>
          <p:cNvPr id="5122" name="Picture 2" descr="right click and selec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630" y="1473201"/>
            <a:ext cx="4250679" cy="422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68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7N_cT-bjSqI"/>
          <p:cNvPicPr>
            <a:picLocks noRot="1" noChangeAspect="1"/>
          </p:cNvPicPr>
          <p:nvPr>
            <a:videoFile r:link="rId1"/>
          </p:nvPr>
        </p:nvPicPr>
        <p:blipFill>
          <a:blip r:embed="rId3"/>
          <a:stretch>
            <a:fillRect/>
          </a:stretch>
        </p:blipFill>
        <p:spPr>
          <a:xfrm>
            <a:off x="423949" y="478895"/>
            <a:ext cx="10913451" cy="6138817"/>
          </a:xfrm>
          <a:prstGeom prst="rect">
            <a:avLst/>
          </a:prstGeom>
        </p:spPr>
      </p:pic>
      <p:sp>
        <p:nvSpPr>
          <p:cNvPr id="4" name="TextBox 3"/>
          <p:cNvSpPr txBox="1"/>
          <p:nvPr/>
        </p:nvSpPr>
        <p:spPr>
          <a:xfrm rot="20468599">
            <a:off x="279012" y="561319"/>
            <a:ext cx="1632448" cy="369332"/>
          </a:xfrm>
          <a:prstGeom prst="rect">
            <a:avLst/>
          </a:prstGeom>
          <a:solidFill>
            <a:schemeClr val="accent1">
              <a:lumMod val="40000"/>
              <a:lumOff val="60000"/>
            </a:schemeClr>
          </a:solidFill>
          <a:effectLst>
            <a:reflection blurRad="6350" stA="50000" endA="300" endPos="38500" dist="50800" dir="5400000" sy="-100000" algn="bl" rotWithShape="0"/>
          </a:effectLst>
          <a:scene3d>
            <a:camera prst="orthographicFront"/>
            <a:lightRig rig="threePt" dir="t"/>
          </a:scene3d>
          <a:sp3d>
            <a:bevelT w="165100" prst="coolSlant"/>
          </a:sp3d>
        </p:spPr>
        <p:txBody>
          <a:bodyPr wrap="square" rtlCol="0">
            <a:spAutoFit/>
          </a:bodyPr>
          <a:lstStyle/>
          <a:p>
            <a:r>
              <a:rPr lang="en-GB" dirty="0" smtClean="0">
                <a:latin typeface="Comic Sans MS" panose="030F0702030302020204" pitchFamily="66" charset="0"/>
              </a:rPr>
              <a:t>Lesson 2 </a:t>
            </a:r>
            <a:endParaRPr lang="en-GB" dirty="0">
              <a:latin typeface="Comic Sans MS" panose="030F0702030302020204" pitchFamily="66" charset="0"/>
            </a:endParaRPr>
          </a:p>
        </p:txBody>
      </p:sp>
      <p:sp>
        <p:nvSpPr>
          <p:cNvPr id="5" name="TextBox 4"/>
          <p:cNvSpPr txBox="1"/>
          <p:nvPr/>
        </p:nvSpPr>
        <p:spPr>
          <a:xfrm>
            <a:off x="2917186" y="23828"/>
            <a:ext cx="6592573" cy="369332"/>
          </a:xfrm>
          <a:prstGeom prst="rect">
            <a:avLst/>
          </a:prstGeom>
          <a:noFill/>
        </p:spPr>
        <p:txBody>
          <a:bodyPr wrap="square" rtlCol="0">
            <a:spAutoFit/>
          </a:bodyPr>
          <a:lstStyle/>
          <a:p>
            <a:r>
              <a:rPr lang="en-GB" dirty="0" smtClean="0">
                <a:latin typeface="Comic Sans MS" panose="030F0702030302020204" pitchFamily="66" charset="0"/>
              </a:rPr>
              <a:t>Please watch the video to find out what freeze frames are </a:t>
            </a:r>
            <a:endParaRPr lang="en-GB" dirty="0">
              <a:latin typeface="Comic Sans MS" panose="030F0702030302020204" pitchFamily="66" charset="0"/>
            </a:endParaRPr>
          </a:p>
        </p:txBody>
      </p:sp>
    </p:spTree>
    <p:extLst>
      <p:ext uri="{BB962C8B-B14F-4D97-AF65-F5344CB8AC3E}">
        <p14:creationId xmlns:p14="http://schemas.microsoft.com/office/powerpoint/2010/main" val="414255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ght click and select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212" y="3703534"/>
            <a:ext cx="3838032" cy="28794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7775" y="814647"/>
            <a:ext cx="10199716" cy="2308324"/>
          </a:xfrm>
          <a:prstGeom prst="rect">
            <a:avLst/>
          </a:prstGeom>
          <a:noFill/>
          <a:ln>
            <a:solidFill>
              <a:schemeClr val="tx1"/>
            </a:solidFill>
          </a:ln>
        </p:spPr>
        <p:txBody>
          <a:bodyPr wrap="square" rtlCol="0">
            <a:spAutoFit/>
          </a:bodyPr>
          <a:lstStyle/>
          <a:p>
            <a:r>
              <a:rPr lang="en-GB" u="sng" dirty="0" smtClean="0">
                <a:latin typeface="Comic Sans MS" panose="030F0702030302020204" pitchFamily="66" charset="0"/>
              </a:rPr>
              <a:t>What a freeze frame is</a:t>
            </a:r>
          </a:p>
          <a:p>
            <a:endParaRPr lang="en-GB" u="sng" dirty="0">
              <a:latin typeface="Comic Sans MS" panose="030F0702030302020204" pitchFamily="66" charset="0"/>
            </a:endParaRPr>
          </a:p>
          <a:p>
            <a:endParaRPr lang="en-GB" u="sng" dirty="0" smtClean="0">
              <a:latin typeface="Comic Sans MS" panose="030F0702030302020204" pitchFamily="66" charset="0"/>
            </a:endParaRPr>
          </a:p>
          <a:p>
            <a:r>
              <a:rPr lang="en-GB" dirty="0" smtClean="0">
                <a:latin typeface="Comic Sans MS" panose="030F0702030302020204" pitchFamily="66" charset="0"/>
              </a:rPr>
              <a:t>A Freeze frame is a technique </a:t>
            </a:r>
            <a:r>
              <a:rPr lang="en-GB" dirty="0">
                <a:latin typeface="Comic Sans MS" panose="030F0702030302020204" pitchFamily="66" charset="0"/>
              </a:rPr>
              <a:t>in which actors </a:t>
            </a:r>
            <a:r>
              <a:rPr lang="en-GB" b="1" dirty="0">
                <a:latin typeface="Comic Sans MS" panose="030F0702030302020204" pitchFamily="66" charset="0"/>
              </a:rPr>
              <a:t>freeze</a:t>
            </a:r>
            <a:r>
              <a:rPr lang="en-GB" dirty="0">
                <a:latin typeface="Comic Sans MS" panose="030F0702030302020204" pitchFamily="66" charset="0"/>
              </a:rPr>
              <a:t> at a particular point to enhance a scene or show an important moment in production</a:t>
            </a:r>
            <a:r>
              <a:rPr lang="en-GB" dirty="0" smtClean="0">
                <a:latin typeface="Comic Sans MS" panose="030F0702030302020204" pitchFamily="66" charset="0"/>
              </a:rPr>
              <a:t>. Image you are in a photograph </a:t>
            </a:r>
            <a:endParaRPr lang="en-GB" u="sng" dirty="0">
              <a:latin typeface="Comic Sans MS" panose="030F0702030302020204" pitchFamily="66" charset="0"/>
            </a:endParaRPr>
          </a:p>
          <a:p>
            <a:endParaRPr lang="en-GB" u="sng" dirty="0" smtClean="0">
              <a:latin typeface="Comic Sans MS" panose="030F0702030302020204" pitchFamily="66" charset="0"/>
            </a:endParaRPr>
          </a:p>
          <a:p>
            <a:endParaRPr lang="en-GB" u="sng" dirty="0">
              <a:latin typeface="Comic Sans MS" panose="030F0702030302020204" pitchFamily="66" charset="0"/>
            </a:endParaRPr>
          </a:p>
          <a:p>
            <a:r>
              <a:rPr lang="en-GB" u="sng" dirty="0" smtClean="0">
                <a:latin typeface="Comic Sans MS" panose="030F0702030302020204" pitchFamily="66" charset="0"/>
              </a:rPr>
              <a:t> </a:t>
            </a:r>
            <a:endParaRPr lang="en-GB" u="sng" dirty="0">
              <a:latin typeface="Comic Sans MS" panose="030F0702030302020204" pitchFamily="66" charset="0"/>
            </a:endParaRPr>
          </a:p>
        </p:txBody>
      </p:sp>
      <p:sp>
        <p:nvSpPr>
          <p:cNvPr id="4" name="TextBox 3"/>
          <p:cNvSpPr txBox="1"/>
          <p:nvPr/>
        </p:nvSpPr>
        <p:spPr>
          <a:xfrm>
            <a:off x="334957" y="3283565"/>
            <a:ext cx="10321959" cy="3416320"/>
          </a:xfrm>
          <a:prstGeom prst="rect">
            <a:avLst/>
          </a:prstGeom>
          <a:noFill/>
          <a:ln>
            <a:solidFill>
              <a:schemeClr val="tx1"/>
            </a:solidFill>
          </a:ln>
        </p:spPr>
        <p:txBody>
          <a:bodyPr wrap="square" rtlCol="0">
            <a:spAutoFit/>
          </a:bodyPr>
          <a:lstStyle/>
          <a:p>
            <a:r>
              <a:rPr lang="en-GB" u="sng" dirty="0" smtClean="0">
                <a:latin typeface="Comic Sans MS" panose="030F0702030302020204" pitchFamily="66" charset="0"/>
              </a:rPr>
              <a:t>What makes a good freeze frame</a:t>
            </a:r>
          </a:p>
          <a:p>
            <a:endParaRPr lang="en-GB" u="sng" dirty="0">
              <a:latin typeface="Comic Sans MS" panose="030F0702030302020204" pitchFamily="66" charset="0"/>
            </a:endParaRPr>
          </a:p>
          <a:p>
            <a:endParaRPr lang="en-GB" u="sng" dirty="0" smtClean="0">
              <a:latin typeface="Comic Sans MS" panose="030F0702030302020204" pitchFamily="66" charset="0"/>
            </a:endParaRPr>
          </a:p>
          <a:p>
            <a:endParaRPr lang="en-GB" u="sng" dirty="0">
              <a:latin typeface="Comic Sans MS" panose="030F0702030302020204" pitchFamily="66" charset="0"/>
            </a:endParaRPr>
          </a:p>
          <a:p>
            <a:endParaRPr lang="en-GB" u="sng" dirty="0" smtClean="0">
              <a:latin typeface="Comic Sans MS" panose="030F0702030302020204" pitchFamily="66" charset="0"/>
            </a:endParaRPr>
          </a:p>
          <a:p>
            <a:endParaRPr lang="en-GB" u="sng" dirty="0">
              <a:latin typeface="Comic Sans MS" panose="030F0702030302020204" pitchFamily="66" charset="0"/>
            </a:endParaRPr>
          </a:p>
          <a:p>
            <a:r>
              <a:rPr lang="en-GB" u="sng" dirty="0" smtClean="0">
                <a:latin typeface="Comic Sans MS" panose="030F0702030302020204" pitchFamily="66" charset="0"/>
              </a:rPr>
              <a:t> </a:t>
            </a:r>
          </a:p>
          <a:p>
            <a:endParaRPr lang="en-GB" u="sng" dirty="0" smtClean="0">
              <a:latin typeface="Comic Sans MS" panose="030F0702030302020204" pitchFamily="66" charset="0"/>
            </a:endParaRPr>
          </a:p>
          <a:p>
            <a:endParaRPr lang="en-GB" u="sng" dirty="0" smtClean="0">
              <a:latin typeface="Comic Sans MS" panose="030F0702030302020204" pitchFamily="66" charset="0"/>
            </a:endParaRPr>
          </a:p>
          <a:p>
            <a:endParaRPr lang="en-GB" u="sng" dirty="0" smtClean="0">
              <a:latin typeface="Comic Sans MS" panose="030F0702030302020204" pitchFamily="66" charset="0"/>
            </a:endParaRPr>
          </a:p>
          <a:p>
            <a:endParaRPr lang="en-GB" u="sng" dirty="0" smtClean="0">
              <a:latin typeface="Comic Sans MS" panose="030F0702030302020204" pitchFamily="66" charset="0"/>
            </a:endParaRPr>
          </a:p>
          <a:p>
            <a:r>
              <a:rPr lang="en-GB" u="sng" dirty="0" smtClean="0">
                <a:latin typeface="Comic Sans MS" panose="030F0702030302020204" pitchFamily="66" charset="0"/>
              </a:rPr>
              <a:t> </a:t>
            </a:r>
            <a:endParaRPr lang="en-GB" u="sng" dirty="0">
              <a:latin typeface="Comic Sans MS" panose="030F0702030302020204" pitchFamily="66" charset="0"/>
            </a:endParaRPr>
          </a:p>
        </p:txBody>
      </p:sp>
      <p:sp>
        <p:nvSpPr>
          <p:cNvPr id="6" name="TextBox 5"/>
          <p:cNvSpPr txBox="1"/>
          <p:nvPr/>
        </p:nvSpPr>
        <p:spPr>
          <a:xfrm>
            <a:off x="5104015" y="3703534"/>
            <a:ext cx="5203767"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omic Sans MS" panose="030F0702030302020204" pitchFamily="66" charset="0"/>
              </a:rPr>
              <a:t>You should make it clear what is happening</a:t>
            </a:r>
          </a:p>
          <a:p>
            <a:pPr marL="285750" indent="-285750">
              <a:buFont typeface="Arial" panose="020B0604020202020204" pitchFamily="34" charset="0"/>
              <a:buChar char="•"/>
            </a:pPr>
            <a:r>
              <a:rPr lang="en-GB" dirty="0" smtClean="0">
                <a:latin typeface="Comic Sans MS" panose="030F0702030302020204" pitchFamily="66" charset="0"/>
              </a:rPr>
              <a:t>Show us what your character is thinking and feeling or saying through your face and body </a:t>
            </a:r>
          </a:p>
          <a:p>
            <a:pPr marL="285750" indent="-285750">
              <a:buFont typeface="Arial" panose="020B0604020202020204" pitchFamily="34" charset="0"/>
              <a:buChar char="•"/>
            </a:pPr>
            <a:r>
              <a:rPr lang="en-GB" dirty="0" smtClean="0">
                <a:latin typeface="Comic Sans MS" panose="030F0702030302020204" pitchFamily="66" charset="0"/>
              </a:rPr>
              <a:t>Stay still</a:t>
            </a:r>
          </a:p>
          <a:p>
            <a:pPr marL="285750" indent="-285750">
              <a:buFont typeface="Arial" panose="020B0604020202020204" pitchFamily="34" charset="0"/>
              <a:buChar char="•"/>
            </a:pPr>
            <a:r>
              <a:rPr lang="en-GB" dirty="0" smtClean="0">
                <a:latin typeface="Comic Sans MS" panose="030F0702030302020204" pitchFamily="66" charset="0"/>
              </a:rPr>
              <a:t>Stay in character (do not laugh0</a:t>
            </a:r>
          </a:p>
          <a:p>
            <a:pPr marL="285750" indent="-285750">
              <a:buFont typeface="Arial" panose="020B0604020202020204" pitchFamily="34" charset="0"/>
              <a:buChar char="•"/>
            </a:pPr>
            <a:r>
              <a:rPr lang="en-GB" dirty="0" smtClean="0">
                <a:latin typeface="Comic Sans MS" panose="030F0702030302020204" pitchFamily="66" charset="0"/>
              </a:rPr>
              <a:t>Make it interesting, do different things </a:t>
            </a:r>
          </a:p>
          <a:p>
            <a:pPr marL="285750" indent="-285750">
              <a:buFont typeface="Arial" panose="020B0604020202020204" pitchFamily="34" charset="0"/>
              <a:buChar char="•"/>
            </a:pPr>
            <a:endParaRPr lang="en-GB" dirty="0">
              <a:latin typeface="Comic Sans MS" panose="030F0702030302020204" pitchFamily="66" charset="0"/>
            </a:endParaRPr>
          </a:p>
        </p:txBody>
      </p:sp>
      <p:sp>
        <p:nvSpPr>
          <p:cNvPr id="8" name="TextBox 7"/>
          <p:cNvSpPr txBox="1"/>
          <p:nvPr/>
        </p:nvSpPr>
        <p:spPr>
          <a:xfrm rot="20468599">
            <a:off x="279012" y="561319"/>
            <a:ext cx="1632448" cy="369332"/>
          </a:xfrm>
          <a:prstGeom prst="rect">
            <a:avLst/>
          </a:prstGeom>
          <a:solidFill>
            <a:schemeClr val="accent1">
              <a:lumMod val="40000"/>
              <a:lumOff val="60000"/>
            </a:schemeClr>
          </a:solidFill>
          <a:effectLst>
            <a:reflection blurRad="6350" stA="50000" endA="300" endPos="38500" dist="50800" dir="5400000" sy="-100000" algn="bl" rotWithShape="0"/>
          </a:effectLst>
          <a:scene3d>
            <a:camera prst="orthographicFront"/>
            <a:lightRig rig="threePt" dir="t"/>
          </a:scene3d>
          <a:sp3d>
            <a:bevelT w="165100" prst="coolSlant"/>
          </a:sp3d>
        </p:spPr>
        <p:txBody>
          <a:bodyPr wrap="square" rtlCol="0">
            <a:spAutoFit/>
          </a:bodyPr>
          <a:lstStyle/>
          <a:p>
            <a:r>
              <a:rPr lang="en-GB" dirty="0" smtClean="0">
                <a:latin typeface="Comic Sans MS" panose="030F0702030302020204" pitchFamily="66" charset="0"/>
              </a:rPr>
              <a:t>Lesson 2 </a:t>
            </a:r>
            <a:endParaRPr lang="en-GB" dirty="0">
              <a:latin typeface="Comic Sans MS" panose="030F0702030302020204" pitchFamily="66" charset="0"/>
            </a:endParaRPr>
          </a:p>
        </p:txBody>
      </p:sp>
    </p:spTree>
    <p:extLst>
      <p:ext uri="{BB962C8B-B14F-4D97-AF65-F5344CB8AC3E}">
        <p14:creationId xmlns:p14="http://schemas.microsoft.com/office/powerpoint/2010/main" val="3935091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05" y="453957"/>
            <a:ext cx="10960100" cy="994306"/>
          </a:xfrm>
        </p:spPr>
        <p:txBody>
          <a:bodyPr/>
          <a:lstStyle/>
          <a:p>
            <a:pPr algn="ctr"/>
            <a:r>
              <a:rPr lang="en-GB" dirty="0" smtClean="0">
                <a:latin typeface="Comic Sans MS" panose="030F0702030302020204" pitchFamily="66" charset="0"/>
              </a:rPr>
              <a:t>Today’s challenge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TextBox 2"/>
          <p:cNvSpPr txBox="1"/>
          <p:nvPr/>
        </p:nvSpPr>
        <p:spPr>
          <a:xfrm>
            <a:off x="1271847" y="1745673"/>
            <a:ext cx="9933710" cy="369332"/>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GB" dirty="0" smtClean="0">
                <a:latin typeface="Comic Sans MS" panose="030F0702030302020204" pitchFamily="66" charset="0"/>
              </a:rPr>
              <a:t>Perform the scene squiggly spaghetti through a selection of still images  </a:t>
            </a:r>
            <a:endParaRPr lang="en-GB" dirty="0">
              <a:latin typeface="Comic Sans MS" panose="030F0702030302020204" pitchFamily="66" charset="0"/>
            </a:endParaRPr>
          </a:p>
        </p:txBody>
      </p:sp>
      <p:sp>
        <p:nvSpPr>
          <p:cNvPr id="4" name="TextBox 3"/>
          <p:cNvSpPr txBox="1"/>
          <p:nvPr/>
        </p:nvSpPr>
        <p:spPr>
          <a:xfrm rot="20468599">
            <a:off x="279012" y="561319"/>
            <a:ext cx="1632448" cy="369332"/>
          </a:xfrm>
          <a:prstGeom prst="rect">
            <a:avLst/>
          </a:prstGeom>
          <a:solidFill>
            <a:schemeClr val="accent1">
              <a:lumMod val="40000"/>
              <a:lumOff val="60000"/>
            </a:schemeClr>
          </a:solidFill>
          <a:effectLst>
            <a:reflection blurRad="6350" stA="50000" endA="300" endPos="38500" dist="50800" dir="5400000" sy="-100000" algn="bl" rotWithShape="0"/>
          </a:effectLst>
          <a:scene3d>
            <a:camera prst="orthographicFront"/>
            <a:lightRig rig="threePt" dir="t"/>
          </a:scene3d>
          <a:sp3d>
            <a:bevelT w="165100" prst="coolSlant"/>
          </a:sp3d>
        </p:spPr>
        <p:txBody>
          <a:bodyPr wrap="square" rtlCol="0">
            <a:spAutoFit/>
          </a:bodyPr>
          <a:lstStyle/>
          <a:p>
            <a:r>
              <a:rPr lang="en-GB" dirty="0" smtClean="0">
                <a:latin typeface="Comic Sans MS" panose="030F0702030302020204" pitchFamily="66" charset="0"/>
              </a:rPr>
              <a:t>Lesson 2 </a:t>
            </a:r>
            <a:endParaRPr lang="en-GB" dirty="0">
              <a:latin typeface="Comic Sans MS" panose="030F0702030302020204" pitchFamily="66" charset="0"/>
            </a:endParaRPr>
          </a:p>
        </p:txBody>
      </p:sp>
      <p:sp>
        <p:nvSpPr>
          <p:cNvPr id="5" name="TextBox 4"/>
          <p:cNvSpPr txBox="1"/>
          <p:nvPr/>
        </p:nvSpPr>
        <p:spPr>
          <a:xfrm>
            <a:off x="263134" y="5117123"/>
            <a:ext cx="5029201" cy="1200329"/>
          </a:xfrm>
          <a:prstGeom prst="rect">
            <a:avLst/>
          </a:prstGeom>
          <a:solidFill>
            <a:schemeClr val="accent2">
              <a:lumMod val="60000"/>
              <a:lumOff val="40000"/>
            </a:schemeClr>
          </a:solidFill>
        </p:spPr>
        <p:txBody>
          <a:bodyPr wrap="square" rtlCol="0">
            <a:spAutoFit/>
          </a:bodyPr>
          <a:lstStyle/>
          <a:p>
            <a:r>
              <a:rPr lang="en-GB" b="1" dirty="0" smtClean="0">
                <a:latin typeface="Comic Sans MS" panose="030F0702030302020204" pitchFamily="66" charset="0"/>
              </a:rPr>
              <a:t>Tip</a:t>
            </a:r>
          </a:p>
          <a:p>
            <a:endParaRPr lang="en-GB" b="1" dirty="0">
              <a:latin typeface="Comic Sans MS" panose="030F0702030302020204" pitchFamily="66" charset="0"/>
            </a:endParaRPr>
          </a:p>
          <a:p>
            <a:r>
              <a:rPr lang="en-GB" b="1" dirty="0" smtClean="0">
                <a:latin typeface="Comic Sans MS" panose="030F0702030302020204" pitchFamily="66" charset="0"/>
              </a:rPr>
              <a:t>You can choose to be Mr or Mrs Twit or both. Ask someone to join in and help you.</a:t>
            </a:r>
            <a:endParaRPr lang="en-GB" b="1" dirty="0">
              <a:latin typeface="Comic Sans MS" panose="030F0702030302020204" pitchFamily="66" charset="0"/>
            </a:endParaRPr>
          </a:p>
        </p:txBody>
      </p:sp>
    </p:spTree>
    <p:extLst>
      <p:ext uri="{BB962C8B-B14F-4D97-AF65-F5344CB8AC3E}">
        <p14:creationId xmlns:p14="http://schemas.microsoft.com/office/powerpoint/2010/main" val="3012269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105" y="990575"/>
            <a:ext cx="3735091" cy="1754326"/>
          </a:xfrm>
          <a:prstGeom prst="rect">
            <a:avLst/>
          </a:prstGeom>
          <a:noFill/>
          <a:ln w="101600">
            <a:solidFill>
              <a:srgbClr val="0070C0"/>
            </a:solidFill>
          </a:ln>
        </p:spPr>
        <p:txBody>
          <a:bodyPr wrap="square" rtlCol="0">
            <a:spAutoFit/>
          </a:bodyPr>
          <a:lstStyle/>
          <a:p>
            <a:pPr marL="285750" indent="-285750">
              <a:buFont typeface="Arial" panose="020B0604020202020204" pitchFamily="34" charset="0"/>
              <a:buChar char="•"/>
            </a:pPr>
            <a:endParaRPr lang="en-GB" dirty="0" smtClean="0"/>
          </a:p>
          <a:p>
            <a:r>
              <a:rPr lang="en-GB" dirty="0" smtClean="0">
                <a:latin typeface="Comic Sans MS" panose="030F0702030302020204" pitchFamily="66" charset="0"/>
              </a:rPr>
              <a:t>Choose from one of the images to create a Freeze frame of the scene ‘squiggly spaghetti’  </a:t>
            </a:r>
            <a:r>
              <a:rPr lang="en-GB" dirty="0" smtClean="0"/>
              <a:t> </a:t>
            </a:r>
          </a:p>
          <a:p>
            <a:r>
              <a:rPr lang="en-GB" dirty="0" smtClean="0">
                <a:latin typeface="Comic Sans MS" panose="030F0702030302020204" pitchFamily="66" charset="0"/>
              </a:rPr>
              <a:t>Try to keep still in position for 5 minutes </a:t>
            </a:r>
            <a:endParaRPr lang="en-GB" dirty="0">
              <a:latin typeface="Comic Sans MS" panose="030F0702030302020204" pitchFamily="66" charset="0"/>
            </a:endParaRPr>
          </a:p>
        </p:txBody>
      </p:sp>
      <p:sp>
        <p:nvSpPr>
          <p:cNvPr id="5" name="TextBox 4"/>
          <p:cNvSpPr txBox="1"/>
          <p:nvPr/>
        </p:nvSpPr>
        <p:spPr>
          <a:xfrm>
            <a:off x="4323135" y="805909"/>
            <a:ext cx="3735091" cy="2031325"/>
          </a:xfrm>
          <a:prstGeom prst="rect">
            <a:avLst/>
          </a:prstGeom>
          <a:noFill/>
          <a:ln w="101600">
            <a:solidFill>
              <a:srgbClr val="00B050"/>
            </a:solidFill>
          </a:ln>
        </p:spPr>
        <p:txBody>
          <a:bodyPr wrap="square" rtlCol="0">
            <a:spAutoFit/>
          </a:bodyPr>
          <a:lstStyle/>
          <a:p>
            <a:endParaRPr lang="en-GB" dirty="0"/>
          </a:p>
          <a:p>
            <a:pPr marL="285750" indent="-285750">
              <a:buFont typeface="Arial" panose="020B0604020202020204" pitchFamily="34" charset="0"/>
              <a:buChar char="•"/>
            </a:pPr>
            <a:r>
              <a:rPr lang="en-GB" dirty="0" smtClean="0">
                <a:latin typeface="Comic Sans MS" panose="030F0702030302020204" pitchFamily="66" charset="0"/>
              </a:rPr>
              <a:t>Perform all 3 images making sure there is a clear difference in each scene </a:t>
            </a:r>
          </a:p>
          <a:p>
            <a:pPr marL="285750" indent="-285750">
              <a:buFont typeface="Arial" panose="020B0604020202020204" pitchFamily="34" charset="0"/>
              <a:buChar char="•"/>
            </a:pPr>
            <a:r>
              <a:rPr lang="en-GB" dirty="0" smtClean="0">
                <a:latin typeface="Comic Sans MS" panose="030F0702030302020204" pitchFamily="66" charset="0"/>
              </a:rPr>
              <a:t>Make sure the image tells the story</a:t>
            </a:r>
          </a:p>
          <a:p>
            <a:pPr marL="285750" indent="-285750">
              <a:buFont typeface="Arial" panose="020B0604020202020204" pitchFamily="34" charset="0"/>
              <a:buChar char="•"/>
            </a:pPr>
            <a:r>
              <a:rPr lang="en-GB" dirty="0" smtClean="0">
                <a:latin typeface="Comic Sans MS" panose="030F0702030302020204" pitchFamily="66" charset="0"/>
              </a:rPr>
              <a:t>Make sure you keep still </a:t>
            </a:r>
            <a:r>
              <a:rPr lang="en-GB" dirty="0" smtClean="0">
                <a:latin typeface="Comic Sans MS" panose="030F0702030302020204" pitchFamily="66" charset="0"/>
              </a:rPr>
              <a:t> </a:t>
            </a:r>
          </a:p>
        </p:txBody>
      </p:sp>
      <p:sp>
        <p:nvSpPr>
          <p:cNvPr id="6" name="TextBox 5"/>
          <p:cNvSpPr txBox="1"/>
          <p:nvPr/>
        </p:nvSpPr>
        <p:spPr>
          <a:xfrm>
            <a:off x="8332923" y="805909"/>
            <a:ext cx="3735091" cy="2031325"/>
          </a:xfrm>
          <a:prstGeom prst="rect">
            <a:avLst/>
          </a:prstGeom>
          <a:noFill/>
          <a:ln w="101600">
            <a:solidFill>
              <a:srgbClr val="FF0000"/>
            </a:solidFill>
          </a:ln>
        </p:spPr>
        <p:txBody>
          <a:bodyPr wrap="square" rtlCol="0">
            <a:spAutoFit/>
          </a:bodyPr>
          <a:lstStyle/>
          <a:p>
            <a:pPr marL="285750" indent="-285750">
              <a:buFont typeface="Arial" panose="020B0604020202020204" pitchFamily="34" charset="0"/>
              <a:buChar char="•"/>
            </a:pPr>
            <a:r>
              <a:rPr lang="en-GB" dirty="0" smtClean="0">
                <a:latin typeface="Comic Sans MS" panose="030F0702030302020204" pitchFamily="66" charset="0"/>
              </a:rPr>
              <a:t>Watc</a:t>
            </a:r>
            <a:r>
              <a:rPr lang="en-GB" dirty="0" smtClean="0">
                <a:latin typeface="Comic Sans MS" panose="030F0702030302020204" pitchFamily="66" charset="0"/>
              </a:rPr>
              <a:t>h the BBC clip again </a:t>
            </a:r>
          </a:p>
          <a:p>
            <a:pPr marL="285750" indent="-285750">
              <a:buFont typeface="Arial" panose="020B0604020202020204" pitchFamily="34" charset="0"/>
              <a:buChar char="•"/>
            </a:pPr>
            <a:r>
              <a:rPr lang="en-GB" dirty="0" smtClean="0">
                <a:latin typeface="Comic Sans MS" panose="030F0702030302020204" pitchFamily="66" charset="0"/>
              </a:rPr>
              <a:t>Pick 3 key moments and make a freeze frame of these</a:t>
            </a:r>
          </a:p>
          <a:p>
            <a:pPr marL="285750" indent="-285750">
              <a:buFont typeface="Arial" panose="020B0604020202020204" pitchFamily="34" charset="0"/>
              <a:buChar char="•"/>
            </a:pPr>
            <a:r>
              <a:rPr lang="en-GB" dirty="0" smtClean="0">
                <a:latin typeface="Comic Sans MS" panose="030F0702030302020204" pitchFamily="66" charset="0"/>
              </a:rPr>
              <a:t>Make sure the freeze frame is interesting, different and tell the story</a:t>
            </a:r>
          </a:p>
          <a:p>
            <a:pPr marL="285750" indent="-285750">
              <a:buFont typeface="Arial" panose="020B0604020202020204" pitchFamily="34" charset="0"/>
              <a:buChar char="•"/>
            </a:pPr>
            <a:endParaRPr lang="en-GB" dirty="0">
              <a:latin typeface="Comic Sans MS" panose="030F0702030302020204" pitchFamily="66" charset="0"/>
            </a:endParaRPr>
          </a:p>
        </p:txBody>
      </p:sp>
      <p:sp>
        <p:nvSpPr>
          <p:cNvPr id="8" name="TextBox 7"/>
          <p:cNvSpPr txBox="1"/>
          <p:nvPr/>
        </p:nvSpPr>
        <p:spPr>
          <a:xfrm>
            <a:off x="3735092" y="0"/>
            <a:ext cx="4850969" cy="707886"/>
          </a:xfrm>
          <a:prstGeom prst="rect">
            <a:avLst/>
          </a:prstGeom>
          <a:noFill/>
        </p:spPr>
        <p:txBody>
          <a:bodyPr wrap="square" rtlCol="0">
            <a:spAutoFit/>
          </a:bodyPr>
          <a:lstStyle/>
          <a:p>
            <a:pPr algn="ctr"/>
            <a:r>
              <a:rPr lang="en-GB" sz="4000" b="1" dirty="0" smtClean="0">
                <a:latin typeface="Comic Sans MS" panose="030F0702030302020204" pitchFamily="66" charset="0"/>
              </a:rPr>
              <a:t>Challenge by group</a:t>
            </a:r>
            <a:r>
              <a:rPr lang="en-GB" sz="4000" b="1" dirty="0" smtClean="0">
                <a:latin typeface="Comic Sans MS" panose="030F0702030302020204" pitchFamily="66" charset="0"/>
              </a:rPr>
              <a:t> </a:t>
            </a:r>
            <a:endParaRPr lang="en-GB" sz="4000" b="1" dirty="0">
              <a:latin typeface="Comic Sans MS" panose="030F0702030302020204" pitchFamily="66" charset="0"/>
            </a:endParaRPr>
          </a:p>
        </p:txBody>
      </p:sp>
      <p:sp>
        <p:nvSpPr>
          <p:cNvPr id="10" name="TextBox 9"/>
          <p:cNvSpPr txBox="1"/>
          <p:nvPr/>
        </p:nvSpPr>
        <p:spPr>
          <a:xfrm rot="20468599">
            <a:off x="287325" y="84661"/>
            <a:ext cx="1632448" cy="369332"/>
          </a:xfrm>
          <a:prstGeom prst="rect">
            <a:avLst/>
          </a:prstGeom>
          <a:solidFill>
            <a:schemeClr val="accent1">
              <a:lumMod val="40000"/>
              <a:lumOff val="60000"/>
            </a:schemeClr>
          </a:solidFill>
          <a:effectLst>
            <a:reflection blurRad="6350" stA="50000" endA="300" endPos="38500" dist="50800" dir="5400000" sy="-100000" algn="bl" rotWithShape="0"/>
          </a:effectLst>
          <a:scene3d>
            <a:camera prst="orthographicFront"/>
            <a:lightRig rig="threePt" dir="t"/>
          </a:scene3d>
          <a:sp3d>
            <a:bevelT w="165100" prst="coolSlant"/>
          </a:sp3d>
        </p:spPr>
        <p:txBody>
          <a:bodyPr wrap="square" rtlCol="0">
            <a:spAutoFit/>
          </a:bodyPr>
          <a:lstStyle/>
          <a:p>
            <a:r>
              <a:rPr lang="en-GB" dirty="0" smtClean="0">
                <a:latin typeface="Comic Sans MS" panose="030F0702030302020204" pitchFamily="66" charset="0"/>
              </a:rPr>
              <a:t>Lesson 2 </a:t>
            </a:r>
            <a:endParaRPr lang="en-GB" dirty="0">
              <a:latin typeface="Comic Sans MS" panose="030F0702030302020204" pitchFamily="66" charset="0"/>
            </a:endParaRPr>
          </a:p>
        </p:txBody>
      </p:sp>
      <p:sp>
        <p:nvSpPr>
          <p:cNvPr id="2" name="TextBox 1"/>
          <p:cNvSpPr txBox="1"/>
          <p:nvPr/>
        </p:nvSpPr>
        <p:spPr>
          <a:xfrm>
            <a:off x="2502131" y="4738254"/>
            <a:ext cx="8329353" cy="646331"/>
          </a:xfrm>
          <a:prstGeom prst="rect">
            <a:avLst/>
          </a:prstGeom>
          <a:solidFill>
            <a:srgbClr val="FFC000"/>
          </a:solidFill>
        </p:spPr>
        <p:txBody>
          <a:bodyPr wrap="square" rtlCol="0">
            <a:spAutoFit/>
          </a:bodyPr>
          <a:lstStyle/>
          <a:p>
            <a:pPr algn="ctr"/>
            <a:r>
              <a:rPr lang="en-GB" sz="3600" dirty="0" smtClean="0">
                <a:latin typeface="Comic Sans MS" panose="030F0702030302020204" pitchFamily="66" charset="0"/>
              </a:rPr>
              <a:t>Red group please skip the next slide! </a:t>
            </a:r>
            <a:endParaRPr lang="en-GB" sz="3600" dirty="0">
              <a:latin typeface="Comic Sans MS" panose="030F0702030302020204" pitchFamily="66" charset="0"/>
            </a:endParaRPr>
          </a:p>
        </p:txBody>
      </p:sp>
    </p:spTree>
    <p:extLst>
      <p:ext uri="{BB962C8B-B14F-4D97-AF65-F5344CB8AC3E}">
        <p14:creationId xmlns:p14="http://schemas.microsoft.com/office/powerpoint/2010/main" val="4137259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rot="10800000" flipV="1">
            <a:off x="8137087" y="3785501"/>
            <a:ext cx="3293242" cy="1852448"/>
          </a:xfrm>
          <a:prstGeom prst="rect">
            <a:avLst/>
          </a:prstGeom>
        </p:spPr>
      </p:pic>
      <p:pic>
        <p:nvPicPr>
          <p:cNvPr id="12" name="Picture 11"/>
          <p:cNvPicPr>
            <a:picLocks noChangeAspect="1"/>
          </p:cNvPicPr>
          <p:nvPr/>
        </p:nvPicPr>
        <p:blipFill>
          <a:blip r:embed="rId3"/>
          <a:stretch>
            <a:fillRect/>
          </a:stretch>
        </p:blipFill>
        <p:spPr>
          <a:xfrm>
            <a:off x="4079631" y="3754290"/>
            <a:ext cx="3404213" cy="1914870"/>
          </a:xfrm>
          <a:prstGeom prst="rect">
            <a:avLst/>
          </a:prstGeom>
        </p:spPr>
      </p:pic>
      <p:sp>
        <p:nvSpPr>
          <p:cNvPr id="3" name="TextBox 2"/>
          <p:cNvSpPr txBox="1"/>
          <p:nvPr/>
        </p:nvSpPr>
        <p:spPr>
          <a:xfrm rot="20468599">
            <a:off x="195885" y="334043"/>
            <a:ext cx="1632448" cy="369332"/>
          </a:xfrm>
          <a:prstGeom prst="rect">
            <a:avLst/>
          </a:prstGeom>
          <a:solidFill>
            <a:schemeClr val="accent1">
              <a:lumMod val="40000"/>
              <a:lumOff val="60000"/>
            </a:schemeClr>
          </a:solidFill>
          <a:effectLst>
            <a:reflection blurRad="6350" stA="50000" endA="300" endPos="38500" dist="50800" dir="5400000" sy="-100000" algn="bl" rotWithShape="0"/>
          </a:effectLst>
          <a:scene3d>
            <a:camera prst="orthographicFront"/>
            <a:lightRig rig="threePt" dir="t"/>
          </a:scene3d>
          <a:sp3d>
            <a:bevelT w="165100" prst="coolSlant"/>
          </a:sp3d>
        </p:spPr>
        <p:txBody>
          <a:bodyPr wrap="square" rtlCol="0">
            <a:spAutoFit/>
          </a:bodyPr>
          <a:lstStyle/>
          <a:p>
            <a:r>
              <a:rPr lang="en-GB" dirty="0" smtClean="0">
                <a:latin typeface="Comic Sans MS" panose="030F0702030302020204" pitchFamily="66" charset="0"/>
              </a:rPr>
              <a:t>Lesson 2 </a:t>
            </a:r>
            <a:endParaRPr lang="en-GB" dirty="0">
              <a:latin typeface="Comic Sans MS" panose="030F0702030302020204" pitchFamily="66" charset="0"/>
            </a:endParaRPr>
          </a:p>
        </p:txBody>
      </p:sp>
      <p:sp>
        <p:nvSpPr>
          <p:cNvPr id="4" name="TextBox 3"/>
          <p:cNvSpPr txBox="1"/>
          <p:nvPr/>
        </p:nvSpPr>
        <p:spPr>
          <a:xfrm>
            <a:off x="68105" y="990575"/>
            <a:ext cx="3735091" cy="1754326"/>
          </a:xfrm>
          <a:prstGeom prst="rect">
            <a:avLst/>
          </a:prstGeom>
          <a:noFill/>
          <a:ln w="101600">
            <a:solidFill>
              <a:srgbClr val="0070C0"/>
            </a:solidFill>
          </a:ln>
        </p:spPr>
        <p:txBody>
          <a:bodyPr wrap="square" rtlCol="0">
            <a:spAutoFit/>
          </a:bodyPr>
          <a:lstStyle/>
          <a:p>
            <a:pPr marL="285750" indent="-285750">
              <a:buFont typeface="Arial" panose="020B0604020202020204" pitchFamily="34" charset="0"/>
              <a:buChar char="•"/>
            </a:pPr>
            <a:endParaRPr lang="en-GB" dirty="0" smtClean="0"/>
          </a:p>
          <a:p>
            <a:r>
              <a:rPr lang="en-GB" dirty="0" smtClean="0">
                <a:latin typeface="Comic Sans MS" panose="030F0702030302020204" pitchFamily="66" charset="0"/>
              </a:rPr>
              <a:t>Choose from one of the images to create a Freeze frame of the scene ‘squiggly spaghetti’  </a:t>
            </a:r>
            <a:r>
              <a:rPr lang="en-GB" dirty="0" smtClean="0"/>
              <a:t> </a:t>
            </a:r>
          </a:p>
          <a:p>
            <a:r>
              <a:rPr lang="en-GB" dirty="0" smtClean="0">
                <a:latin typeface="Comic Sans MS" panose="030F0702030302020204" pitchFamily="66" charset="0"/>
              </a:rPr>
              <a:t>Try to keep still in position for 5 minutes </a:t>
            </a:r>
            <a:endParaRPr lang="en-GB" dirty="0">
              <a:latin typeface="Comic Sans MS" panose="030F0702030302020204" pitchFamily="66" charset="0"/>
            </a:endParaRPr>
          </a:p>
        </p:txBody>
      </p:sp>
      <p:sp>
        <p:nvSpPr>
          <p:cNvPr id="6" name="TextBox 5"/>
          <p:cNvSpPr txBox="1"/>
          <p:nvPr/>
        </p:nvSpPr>
        <p:spPr>
          <a:xfrm>
            <a:off x="4323135" y="805909"/>
            <a:ext cx="3735091" cy="2031325"/>
          </a:xfrm>
          <a:prstGeom prst="rect">
            <a:avLst/>
          </a:prstGeom>
          <a:noFill/>
          <a:ln w="101600">
            <a:solidFill>
              <a:srgbClr val="00B050"/>
            </a:solidFill>
          </a:ln>
        </p:spPr>
        <p:txBody>
          <a:bodyPr wrap="square" rtlCol="0">
            <a:spAutoFit/>
          </a:bodyPr>
          <a:lstStyle/>
          <a:p>
            <a:endParaRPr lang="en-GB" dirty="0"/>
          </a:p>
          <a:p>
            <a:pPr marL="285750" indent="-285750">
              <a:buFont typeface="Arial" panose="020B0604020202020204" pitchFamily="34" charset="0"/>
              <a:buChar char="•"/>
            </a:pPr>
            <a:r>
              <a:rPr lang="en-GB" dirty="0" smtClean="0">
                <a:latin typeface="Comic Sans MS" panose="030F0702030302020204" pitchFamily="66" charset="0"/>
              </a:rPr>
              <a:t>Perform all 3 images making sure there is a clear difference in each scene </a:t>
            </a:r>
          </a:p>
          <a:p>
            <a:pPr marL="285750" indent="-285750">
              <a:buFont typeface="Arial" panose="020B0604020202020204" pitchFamily="34" charset="0"/>
              <a:buChar char="•"/>
            </a:pPr>
            <a:r>
              <a:rPr lang="en-GB" dirty="0" smtClean="0">
                <a:latin typeface="Comic Sans MS" panose="030F0702030302020204" pitchFamily="66" charset="0"/>
              </a:rPr>
              <a:t>Make sure the image tells the story</a:t>
            </a:r>
          </a:p>
          <a:p>
            <a:pPr marL="285750" indent="-285750">
              <a:buFont typeface="Arial" panose="020B0604020202020204" pitchFamily="34" charset="0"/>
              <a:buChar char="•"/>
            </a:pPr>
            <a:r>
              <a:rPr lang="en-GB" dirty="0" smtClean="0">
                <a:latin typeface="Comic Sans MS" panose="030F0702030302020204" pitchFamily="66" charset="0"/>
              </a:rPr>
              <a:t>Make sure you keep still </a:t>
            </a:r>
            <a:r>
              <a:rPr lang="en-GB" dirty="0" smtClean="0">
                <a:latin typeface="Comic Sans MS" panose="030F0702030302020204" pitchFamily="66" charset="0"/>
              </a:rPr>
              <a:t> </a:t>
            </a:r>
          </a:p>
        </p:txBody>
      </p:sp>
      <p:pic>
        <p:nvPicPr>
          <p:cNvPr id="7" name="Picture 6"/>
          <p:cNvPicPr>
            <a:picLocks noChangeAspect="1"/>
          </p:cNvPicPr>
          <p:nvPr/>
        </p:nvPicPr>
        <p:blipFill>
          <a:blip r:embed="rId4"/>
          <a:stretch>
            <a:fillRect/>
          </a:stretch>
        </p:blipFill>
        <p:spPr>
          <a:xfrm>
            <a:off x="324198" y="3741127"/>
            <a:ext cx="3222904" cy="1812884"/>
          </a:xfrm>
          <a:prstGeom prst="rect">
            <a:avLst/>
          </a:prstGeom>
        </p:spPr>
      </p:pic>
      <p:sp>
        <p:nvSpPr>
          <p:cNvPr id="8" name="TextBox 7"/>
          <p:cNvSpPr txBox="1"/>
          <p:nvPr/>
        </p:nvSpPr>
        <p:spPr>
          <a:xfrm>
            <a:off x="3205790" y="44907"/>
            <a:ext cx="5345723" cy="584775"/>
          </a:xfrm>
          <a:prstGeom prst="rect">
            <a:avLst/>
          </a:prstGeom>
          <a:noFill/>
        </p:spPr>
        <p:txBody>
          <a:bodyPr wrap="square" rtlCol="0">
            <a:spAutoFit/>
          </a:bodyPr>
          <a:lstStyle/>
          <a:p>
            <a:pPr algn="ctr"/>
            <a:r>
              <a:rPr lang="en-GB" sz="3200" b="1" dirty="0" smtClean="0">
                <a:latin typeface="Comic Sans MS" panose="030F0702030302020204" pitchFamily="66" charset="0"/>
              </a:rPr>
              <a:t>Key moments </a:t>
            </a:r>
            <a:endParaRPr lang="en-GB" sz="3200" b="1" dirty="0">
              <a:latin typeface="Comic Sans MS" panose="030F0702030302020204" pitchFamily="66" charset="0"/>
            </a:endParaRPr>
          </a:p>
        </p:txBody>
      </p:sp>
      <p:sp>
        <p:nvSpPr>
          <p:cNvPr id="9" name="TextBox 8"/>
          <p:cNvSpPr txBox="1"/>
          <p:nvPr/>
        </p:nvSpPr>
        <p:spPr>
          <a:xfrm>
            <a:off x="324198" y="5926015"/>
            <a:ext cx="3293242" cy="923330"/>
          </a:xfrm>
          <a:prstGeom prst="rect">
            <a:avLst/>
          </a:prstGeom>
          <a:noFill/>
        </p:spPr>
        <p:txBody>
          <a:bodyPr wrap="square" rtlCol="0">
            <a:spAutoFit/>
          </a:bodyPr>
          <a:lstStyle/>
          <a:p>
            <a:r>
              <a:rPr lang="en-GB" b="1" dirty="0" smtClean="0">
                <a:latin typeface="Comic Sans MS" panose="030F0702030302020204" pitchFamily="66" charset="0"/>
              </a:rPr>
              <a:t>Mrs Twit collects worms</a:t>
            </a:r>
          </a:p>
          <a:p>
            <a:r>
              <a:rPr lang="en-GB" b="1" dirty="0" smtClean="0">
                <a:latin typeface="Comic Sans MS" panose="030F0702030302020204" pitchFamily="66" charset="0"/>
              </a:rPr>
              <a:t>Mr Twit is hungry at the table </a:t>
            </a:r>
            <a:endParaRPr lang="en-GB" b="1" dirty="0">
              <a:latin typeface="Comic Sans MS" panose="030F0702030302020204" pitchFamily="66" charset="0"/>
            </a:endParaRPr>
          </a:p>
        </p:txBody>
      </p:sp>
      <p:sp>
        <p:nvSpPr>
          <p:cNvPr id="10" name="TextBox 9"/>
          <p:cNvSpPr txBox="1"/>
          <p:nvPr/>
        </p:nvSpPr>
        <p:spPr>
          <a:xfrm>
            <a:off x="324198" y="3566016"/>
            <a:ext cx="530219" cy="769441"/>
          </a:xfrm>
          <a:prstGeom prst="rect">
            <a:avLst/>
          </a:prstGeom>
          <a:solidFill>
            <a:schemeClr val="bg1"/>
          </a:solidFill>
          <a:ln>
            <a:solidFill>
              <a:schemeClr val="tx1"/>
            </a:solidFill>
          </a:ln>
        </p:spPr>
        <p:txBody>
          <a:bodyPr wrap="square" rtlCol="0">
            <a:spAutoFit/>
          </a:bodyPr>
          <a:lstStyle/>
          <a:p>
            <a:r>
              <a:rPr lang="en-GB" sz="4400" dirty="0" smtClean="0">
                <a:latin typeface="Comic Sans MS" panose="030F0702030302020204" pitchFamily="66" charset="0"/>
              </a:rPr>
              <a:t>1</a:t>
            </a:r>
            <a:endParaRPr lang="en-GB" sz="4400" dirty="0">
              <a:latin typeface="Comic Sans MS" panose="030F0702030302020204" pitchFamily="66" charset="0"/>
            </a:endParaRPr>
          </a:p>
        </p:txBody>
      </p:sp>
      <p:sp>
        <p:nvSpPr>
          <p:cNvPr id="11" name="TextBox 10"/>
          <p:cNvSpPr txBox="1"/>
          <p:nvPr/>
        </p:nvSpPr>
        <p:spPr>
          <a:xfrm>
            <a:off x="4058025" y="3562286"/>
            <a:ext cx="530219" cy="769441"/>
          </a:xfrm>
          <a:prstGeom prst="rect">
            <a:avLst/>
          </a:prstGeom>
          <a:solidFill>
            <a:schemeClr val="bg1"/>
          </a:solidFill>
          <a:ln>
            <a:solidFill>
              <a:schemeClr val="tx1"/>
            </a:solidFill>
          </a:ln>
        </p:spPr>
        <p:txBody>
          <a:bodyPr wrap="square" rtlCol="0">
            <a:spAutoFit/>
          </a:bodyPr>
          <a:lstStyle/>
          <a:p>
            <a:r>
              <a:rPr lang="en-GB" sz="4400" dirty="0">
                <a:latin typeface="Comic Sans MS" panose="030F0702030302020204" pitchFamily="66" charset="0"/>
              </a:rPr>
              <a:t>2</a:t>
            </a:r>
            <a:endParaRPr lang="en-GB" sz="4400" dirty="0">
              <a:latin typeface="Comic Sans MS" panose="030F0702030302020204" pitchFamily="66" charset="0"/>
            </a:endParaRPr>
          </a:p>
        </p:txBody>
      </p:sp>
      <p:sp>
        <p:nvSpPr>
          <p:cNvPr id="13" name="TextBox 12"/>
          <p:cNvSpPr txBox="1"/>
          <p:nvPr/>
        </p:nvSpPr>
        <p:spPr>
          <a:xfrm>
            <a:off x="8137087" y="5707300"/>
            <a:ext cx="3293242" cy="1200329"/>
          </a:xfrm>
          <a:prstGeom prst="rect">
            <a:avLst/>
          </a:prstGeom>
          <a:noFill/>
        </p:spPr>
        <p:txBody>
          <a:bodyPr wrap="square" rtlCol="0">
            <a:spAutoFit/>
          </a:bodyPr>
          <a:lstStyle/>
          <a:p>
            <a:r>
              <a:rPr lang="en-GB" b="1" dirty="0" smtClean="0">
                <a:latin typeface="Comic Sans MS" panose="030F0702030302020204" pitchFamily="66" charset="0"/>
              </a:rPr>
              <a:t>Mrs Twit laughs as she tells Mr Twit what he has ate. Mr Twit spits out the worms </a:t>
            </a:r>
            <a:endParaRPr lang="en-GB" b="1" dirty="0">
              <a:latin typeface="Comic Sans MS" panose="030F0702030302020204" pitchFamily="66" charset="0"/>
            </a:endParaRPr>
          </a:p>
        </p:txBody>
      </p:sp>
      <p:sp>
        <p:nvSpPr>
          <p:cNvPr id="15" name="TextBox 14"/>
          <p:cNvSpPr txBox="1"/>
          <p:nvPr/>
        </p:nvSpPr>
        <p:spPr>
          <a:xfrm>
            <a:off x="8137087" y="3716151"/>
            <a:ext cx="530219" cy="769441"/>
          </a:xfrm>
          <a:prstGeom prst="rect">
            <a:avLst/>
          </a:prstGeom>
          <a:solidFill>
            <a:schemeClr val="bg1"/>
          </a:solidFill>
          <a:ln>
            <a:solidFill>
              <a:schemeClr val="tx1"/>
            </a:solidFill>
          </a:ln>
        </p:spPr>
        <p:txBody>
          <a:bodyPr wrap="square" rtlCol="0">
            <a:spAutoFit/>
          </a:bodyPr>
          <a:lstStyle/>
          <a:p>
            <a:r>
              <a:rPr lang="en-GB" sz="4400" dirty="0" smtClean="0">
                <a:latin typeface="Comic Sans MS" panose="030F0702030302020204" pitchFamily="66" charset="0"/>
              </a:rPr>
              <a:t>3</a:t>
            </a:r>
            <a:endParaRPr lang="en-GB" sz="4400" dirty="0">
              <a:latin typeface="Comic Sans MS" panose="030F0702030302020204" pitchFamily="66" charset="0"/>
            </a:endParaRPr>
          </a:p>
        </p:txBody>
      </p:sp>
      <p:sp>
        <p:nvSpPr>
          <p:cNvPr id="17" name="TextBox 16"/>
          <p:cNvSpPr txBox="1"/>
          <p:nvPr/>
        </p:nvSpPr>
        <p:spPr>
          <a:xfrm>
            <a:off x="4232031" y="6060830"/>
            <a:ext cx="3293242" cy="646331"/>
          </a:xfrm>
          <a:prstGeom prst="rect">
            <a:avLst/>
          </a:prstGeom>
          <a:noFill/>
        </p:spPr>
        <p:txBody>
          <a:bodyPr wrap="square" rtlCol="0">
            <a:spAutoFit/>
          </a:bodyPr>
          <a:lstStyle/>
          <a:p>
            <a:r>
              <a:rPr lang="en-GB" b="1" dirty="0" smtClean="0">
                <a:latin typeface="Comic Sans MS" panose="030F0702030302020204" pitchFamily="66" charset="0"/>
              </a:rPr>
              <a:t>Mrs watches as Mr Twit eats the wormy spaghetti </a:t>
            </a:r>
            <a:endParaRPr lang="en-GB" b="1" dirty="0">
              <a:latin typeface="Comic Sans MS" panose="030F0702030302020204" pitchFamily="66" charset="0"/>
            </a:endParaRPr>
          </a:p>
        </p:txBody>
      </p:sp>
    </p:spTree>
    <p:extLst>
      <p:ext uri="{BB962C8B-B14F-4D97-AF65-F5344CB8AC3E}">
        <p14:creationId xmlns:p14="http://schemas.microsoft.com/office/powerpoint/2010/main" val="197506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32" y="0"/>
            <a:ext cx="12181668" cy="7017306"/>
          </a:xfrm>
          <a:prstGeom prst="rect">
            <a:avLst/>
          </a:prstGeom>
        </p:spPr>
        <p:txBody>
          <a:bodyPr wrap="square">
            <a:spAutoFit/>
          </a:bodyPr>
          <a:lstStyle/>
          <a:p>
            <a:r>
              <a:rPr lang="en-GB" dirty="0" smtClean="0">
                <a:latin typeface="Comic Sans MS" panose="030F0702030302020204" pitchFamily="66" charset="0"/>
              </a:rPr>
              <a:t>The Twits (Play script)</a:t>
            </a:r>
          </a:p>
          <a:p>
            <a:endParaRPr lang="en-GB" dirty="0" smtClean="0">
              <a:latin typeface="Comic Sans MS" panose="030F0702030302020204" pitchFamily="66" charset="0"/>
            </a:endParaRPr>
          </a:p>
          <a:p>
            <a:r>
              <a:rPr lang="en-GB" dirty="0" smtClean="0">
                <a:latin typeface="Comic Sans MS" panose="030F0702030302020204" pitchFamily="66" charset="0"/>
              </a:rPr>
              <a:t>List of Characters (3):</a:t>
            </a:r>
          </a:p>
          <a:p>
            <a:r>
              <a:rPr lang="en-GB" dirty="0" smtClean="0">
                <a:latin typeface="Comic Sans MS" panose="030F0702030302020204" pitchFamily="66" charset="0"/>
              </a:rPr>
              <a:t>Narrator</a:t>
            </a:r>
          </a:p>
          <a:p>
            <a:r>
              <a:rPr lang="en-GB" dirty="0" smtClean="0">
                <a:latin typeface="Comic Sans MS" panose="030F0702030302020204" pitchFamily="66" charset="0"/>
              </a:rPr>
              <a:t>Mr Twit</a:t>
            </a:r>
          </a:p>
          <a:p>
            <a:r>
              <a:rPr lang="en-GB" dirty="0" smtClean="0">
                <a:latin typeface="Comic Sans MS" panose="030F0702030302020204" pitchFamily="66" charset="0"/>
              </a:rPr>
              <a:t>Mrs Twit</a:t>
            </a:r>
          </a:p>
          <a:p>
            <a:endParaRPr lang="en-GB" dirty="0" smtClean="0">
              <a:latin typeface="Comic Sans MS" panose="030F0702030302020204" pitchFamily="66" charset="0"/>
            </a:endParaRPr>
          </a:p>
          <a:p>
            <a:r>
              <a:rPr lang="en-GB" dirty="0" smtClean="0">
                <a:latin typeface="Comic Sans MS" panose="030F0702030302020204" pitchFamily="66" charset="0"/>
              </a:rPr>
              <a:t>Scene Seven – The Wormy Spaghetti</a:t>
            </a:r>
          </a:p>
          <a:p>
            <a:r>
              <a:rPr lang="en-GB" dirty="0" smtClean="0">
                <a:latin typeface="Comic Sans MS" panose="030F0702030302020204" pitchFamily="66" charset="0"/>
              </a:rPr>
              <a:t>(Lunchtime at the Twit’s dirty, grubby dinner table)</a:t>
            </a:r>
          </a:p>
          <a:p>
            <a:endParaRPr lang="en-GB" dirty="0" smtClean="0">
              <a:latin typeface="Comic Sans MS" panose="030F0702030302020204" pitchFamily="66" charset="0"/>
            </a:endParaRPr>
          </a:p>
          <a:p>
            <a:r>
              <a:rPr lang="en-GB" b="1" dirty="0" smtClean="0">
                <a:latin typeface="Comic Sans MS" panose="030F0702030302020204" pitchFamily="66" charset="0"/>
              </a:rPr>
              <a:t>Narrator:</a:t>
            </a:r>
          </a:p>
          <a:p>
            <a:r>
              <a:rPr lang="en-GB" dirty="0" smtClean="0">
                <a:latin typeface="Comic Sans MS" panose="030F0702030302020204" pitchFamily="66" charset="0"/>
              </a:rPr>
              <a:t>	To get her revenge for the frog trick, Mrs Twit has dug up some wriggly garden worms and put them in Mr Twit’s lunchtime spaghetti. </a:t>
            </a:r>
          </a:p>
          <a:p>
            <a:r>
              <a:rPr lang="en-GB" dirty="0" smtClean="0">
                <a:latin typeface="Comic Sans MS" panose="030F0702030302020204" pitchFamily="66" charset="0"/>
              </a:rPr>
              <a:t>Oh yes - She was going to enjoy this lunch.. Cheery music)</a:t>
            </a:r>
          </a:p>
          <a:p>
            <a:endParaRPr lang="en-GB" dirty="0" smtClean="0">
              <a:latin typeface="Comic Sans MS" panose="030F0702030302020204" pitchFamily="66" charset="0"/>
            </a:endParaRPr>
          </a:p>
          <a:p>
            <a:r>
              <a:rPr lang="en-GB" b="1" dirty="0" smtClean="0">
                <a:latin typeface="Comic Sans MS" panose="030F0702030302020204" pitchFamily="66" charset="0"/>
              </a:rPr>
              <a:t>Mr Twit:</a:t>
            </a:r>
            <a:r>
              <a:rPr lang="en-GB" dirty="0" smtClean="0">
                <a:latin typeface="Comic Sans MS" panose="030F0702030302020204" pitchFamily="66" charset="0"/>
              </a:rPr>
              <a:t>	(Yelling with shock) Hey, my spaghetti’s moving!</a:t>
            </a:r>
          </a:p>
          <a:p>
            <a:endParaRPr lang="en-GB" dirty="0" smtClean="0">
              <a:latin typeface="Comic Sans MS" panose="030F0702030302020204" pitchFamily="66" charset="0"/>
            </a:endParaRPr>
          </a:p>
          <a:p>
            <a:r>
              <a:rPr lang="en-GB" b="1" dirty="0" smtClean="0">
                <a:latin typeface="Comic Sans MS" panose="030F0702030302020204" pitchFamily="66" charset="0"/>
              </a:rPr>
              <a:t>Mrs Twit</a:t>
            </a:r>
            <a:r>
              <a:rPr lang="en-GB" dirty="0" smtClean="0">
                <a:latin typeface="Comic Sans MS" panose="030F0702030302020204" pitchFamily="66" charset="0"/>
              </a:rPr>
              <a:t>	(Smiling mischievously) It’s a new kind dear– It’s called Squiggly Spaghetti. </a:t>
            </a:r>
          </a:p>
          <a:p>
            <a:r>
              <a:rPr lang="en-GB" dirty="0" smtClean="0">
                <a:latin typeface="Comic Sans MS" panose="030F0702030302020204" pitchFamily="66" charset="0"/>
              </a:rPr>
              <a:t>It’s delicious. Go on - eat it up while its nice and hot (takes a forkful of her own spaghetti)</a:t>
            </a:r>
          </a:p>
          <a:p>
            <a:endParaRPr lang="en-GB" dirty="0" smtClean="0">
              <a:latin typeface="Comic Sans MS" panose="030F0702030302020204" pitchFamily="66" charset="0"/>
            </a:endParaRPr>
          </a:p>
          <a:p>
            <a:r>
              <a:rPr lang="en-GB" b="1" dirty="0" smtClean="0">
                <a:latin typeface="Comic Sans MS" panose="030F0702030302020204" pitchFamily="66" charset="0"/>
              </a:rPr>
              <a:t>Mr Twit:</a:t>
            </a:r>
            <a:r>
              <a:rPr lang="en-GB" dirty="0" smtClean="0">
                <a:latin typeface="Comic Sans MS" panose="030F0702030302020204" pitchFamily="66" charset="0"/>
              </a:rPr>
              <a:t>	(Loudly talking with his mouth full) It’s not as good as the ordinary kind – It’s much too squishy. (a worm falls from his fork into his filthy beard)</a:t>
            </a:r>
          </a:p>
          <a:p>
            <a:endParaRPr lang="en-GB" dirty="0" smtClean="0">
              <a:latin typeface="Comic Sans MS" panose="030F0702030302020204" pitchFamily="66" charset="0"/>
            </a:endParaRPr>
          </a:p>
          <a:p>
            <a:r>
              <a:rPr lang="en-GB" b="1" dirty="0" smtClean="0">
                <a:latin typeface="Comic Sans MS" panose="030F0702030302020204" pitchFamily="66" charset="0"/>
              </a:rPr>
              <a:t>Mrs Twit</a:t>
            </a:r>
            <a:r>
              <a:rPr lang="en-GB" dirty="0" smtClean="0">
                <a:latin typeface="Comic Sans MS" panose="030F0702030302020204" pitchFamily="66" charset="0"/>
              </a:rPr>
              <a:t>	(Smiling cheerfully) I find it very tasty (takes another mouthful happily) </a:t>
            </a:r>
          </a:p>
          <a:p>
            <a:endParaRPr lang="en-GB" dirty="0" smtClean="0"/>
          </a:p>
        </p:txBody>
      </p:sp>
    </p:spTree>
    <p:extLst>
      <p:ext uri="{BB962C8B-B14F-4D97-AF65-F5344CB8AC3E}">
        <p14:creationId xmlns:p14="http://schemas.microsoft.com/office/powerpoint/2010/main" val="3754744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478" y="322318"/>
            <a:ext cx="8942522" cy="5078313"/>
          </a:xfrm>
          <a:prstGeom prst="rect">
            <a:avLst/>
          </a:prstGeom>
        </p:spPr>
        <p:txBody>
          <a:bodyPr wrap="square">
            <a:spAutoFit/>
          </a:bodyPr>
          <a:lstStyle/>
          <a:p>
            <a:r>
              <a:rPr lang="en-GB" b="1" dirty="0" smtClean="0">
                <a:latin typeface="Comic Sans MS" panose="030F0702030302020204" pitchFamily="66" charset="0"/>
              </a:rPr>
              <a:t>Mr Twit</a:t>
            </a:r>
            <a:r>
              <a:rPr lang="en-GB" dirty="0" smtClean="0">
                <a:latin typeface="Comic Sans MS" panose="030F0702030302020204" pitchFamily="66" charset="0"/>
              </a:rPr>
              <a:t>	(Barking grumpily) No! No! I find it rather bitter – very bitter! Buy the other kind next time.</a:t>
            </a:r>
          </a:p>
          <a:p>
            <a:endParaRPr lang="en-GB" dirty="0" smtClean="0">
              <a:latin typeface="Comic Sans MS" panose="030F0702030302020204" pitchFamily="66" charset="0"/>
            </a:endParaRPr>
          </a:p>
          <a:p>
            <a:r>
              <a:rPr lang="en-GB" b="1" dirty="0" smtClean="0">
                <a:latin typeface="Comic Sans MS" panose="030F0702030302020204" pitchFamily="66" charset="0"/>
              </a:rPr>
              <a:t>Narrator:</a:t>
            </a:r>
            <a:r>
              <a:rPr lang="en-GB" dirty="0" smtClean="0">
                <a:latin typeface="Comic Sans MS" panose="030F0702030302020204" pitchFamily="66" charset="0"/>
              </a:rPr>
              <a:t>	It was giving Mrs twit such enormous pleasure watching her horrible husband eat worms she felt like she might burst on the spot! </a:t>
            </a:r>
          </a:p>
          <a:p>
            <a:endParaRPr lang="en-GB" dirty="0" smtClean="0">
              <a:latin typeface="Comic Sans MS" panose="030F0702030302020204" pitchFamily="66" charset="0"/>
            </a:endParaRPr>
          </a:p>
          <a:p>
            <a:r>
              <a:rPr lang="en-GB" b="1" dirty="0" smtClean="0">
                <a:latin typeface="Comic Sans MS" panose="030F0702030302020204" pitchFamily="66" charset="0"/>
              </a:rPr>
              <a:t>Mrs Twit</a:t>
            </a:r>
            <a:r>
              <a:rPr lang="en-GB" dirty="0" smtClean="0">
                <a:latin typeface="Comic Sans MS" panose="030F0702030302020204" pitchFamily="66" charset="0"/>
              </a:rPr>
              <a:t>	(Starting to shake and barely containing her laughter) So, do you want to know why your spaghetti was squishy?</a:t>
            </a:r>
          </a:p>
          <a:p>
            <a:endParaRPr lang="en-GB" dirty="0" smtClean="0">
              <a:latin typeface="Comic Sans MS" panose="030F0702030302020204" pitchFamily="66" charset="0"/>
            </a:endParaRPr>
          </a:p>
          <a:p>
            <a:r>
              <a:rPr lang="en-GB" b="1" dirty="0" smtClean="0">
                <a:latin typeface="Comic Sans MS" panose="030F0702030302020204" pitchFamily="66" charset="0"/>
              </a:rPr>
              <a:t>Mr Twit</a:t>
            </a:r>
            <a:r>
              <a:rPr lang="en-GB" dirty="0" smtClean="0">
                <a:latin typeface="Comic Sans MS" panose="030F0702030302020204" pitchFamily="66" charset="0"/>
              </a:rPr>
              <a:t>	(Wipes sauce from his beard with the tablecloth and looks suspicious) Why?! </a:t>
            </a:r>
          </a:p>
          <a:p>
            <a:endParaRPr lang="en-GB" dirty="0" smtClean="0">
              <a:latin typeface="Comic Sans MS" panose="030F0702030302020204" pitchFamily="66" charset="0"/>
            </a:endParaRPr>
          </a:p>
          <a:p>
            <a:r>
              <a:rPr lang="en-GB" b="1" dirty="0" smtClean="0">
                <a:latin typeface="Comic Sans MS" panose="030F0702030302020204" pitchFamily="66" charset="0"/>
              </a:rPr>
              <a:t>Mrs Twit</a:t>
            </a:r>
            <a:r>
              <a:rPr lang="en-GB" dirty="0" smtClean="0">
                <a:latin typeface="Comic Sans MS" panose="030F0702030302020204" pitchFamily="66" charset="0"/>
              </a:rPr>
              <a:t>	(screaming with laughter and rocking in her chair) Because it was worms you horrible old fool! (laughs so much falls off chair while Mr Twit splutters and makes horrible sickly groaning noises)</a:t>
            </a:r>
          </a:p>
          <a:p>
            <a:endParaRPr lang="en-GB" dirty="0" smtClean="0">
              <a:latin typeface="Comic Sans MS" panose="030F0702030302020204" pitchFamily="66" charset="0"/>
            </a:endParaRPr>
          </a:p>
          <a:p>
            <a:r>
              <a:rPr lang="en-GB" dirty="0" smtClean="0">
                <a:latin typeface="Comic Sans MS" panose="030F0702030302020204" pitchFamily="66" charset="0"/>
              </a:rPr>
              <a:t>Narrator:</a:t>
            </a:r>
          </a:p>
          <a:p>
            <a:r>
              <a:rPr lang="en-GB" dirty="0" smtClean="0">
                <a:latin typeface="Comic Sans MS" panose="030F0702030302020204" pitchFamily="66" charset="0"/>
              </a:rPr>
              <a:t>	So…sometimes revenge is a dish best served warm – with worms!!</a:t>
            </a:r>
            <a:endParaRPr lang="en-GB" dirty="0">
              <a:latin typeface="Comic Sans MS" panose="030F0702030302020204" pitchFamily="66" charset="0"/>
            </a:endParaRPr>
          </a:p>
        </p:txBody>
      </p:sp>
    </p:spTree>
    <p:extLst>
      <p:ext uri="{BB962C8B-B14F-4D97-AF65-F5344CB8AC3E}">
        <p14:creationId xmlns:p14="http://schemas.microsoft.com/office/powerpoint/2010/main" val="7890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54475" y="7044485"/>
            <a:ext cx="9144000" cy="1655762"/>
          </a:xfrm>
        </p:spPr>
        <p:txBody>
          <a:bodyPr/>
          <a:lstStyle/>
          <a:p>
            <a:endParaRPr lang="en-GB" dirty="0"/>
          </a:p>
        </p:txBody>
      </p:sp>
      <p:pic>
        <p:nvPicPr>
          <p:cNvPr id="4" name="Picture 3"/>
          <p:cNvPicPr>
            <a:picLocks noChangeAspect="1"/>
          </p:cNvPicPr>
          <p:nvPr/>
        </p:nvPicPr>
        <p:blipFill>
          <a:blip r:embed="rId2"/>
          <a:stretch>
            <a:fillRect/>
          </a:stretch>
        </p:blipFill>
        <p:spPr>
          <a:xfrm>
            <a:off x="220194" y="164933"/>
            <a:ext cx="4598131" cy="6354202"/>
          </a:xfrm>
          <a:prstGeom prst="rect">
            <a:avLst/>
          </a:prstGeom>
        </p:spPr>
      </p:pic>
      <p:pic>
        <p:nvPicPr>
          <p:cNvPr id="5" name="Picture 4"/>
          <p:cNvPicPr>
            <a:picLocks noChangeAspect="1"/>
          </p:cNvPicPr>
          <p:nvPr/>
        </p:nvPicPr>
        <p:blipFill>
          <a:blip r:embed="rId3"/>
          <a:stretch>
            <a:fillRect/>
          </a:stretch>
        </p:blipFill>
        <p:spPr>
          <a:xfrm>
            <a:off x="4991548" y="3708507"/>
            <a:ext cx="3112489" cy="2324760"/>
          </a:xfrm>
          <a:prstGeom prst="rect">
            <a:avLst/>
          </a:prstGeom>
        </p:spPr>
      </p:pic>
      <p:pic>
        <p:nvPicPr>
          <p:cNvPr id="1026" name="Picture 2" descr="https://encrypted-tbn0.gstatic.com/images?q=tbn:ANd9GcSOf0XGEPoaS1jT97VIpUBZMWoxqPetFgZ4HnGpdPUovxUSR9wGi5X-gwLirTw:www.stonehome.net.au/4red/TwitsHTML/images/9780141322759_TheTwits_018.jpg&amp;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4037" y="3915783"/>
            <a:ext cx="3978143" cy="25047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52076" y="284310"/>
            <a:ext cx="6002768" cy="3693319"/>
          </a:xfrm>
          <a:prstGeom prst="rect">
            <a:avLst/>
          </a:prstGeom>
          <a:noFill/>
        </p:spPr>
        <p:txBody>
          <a:bodyPr wrap="square" rtlCol="0">
            <a:spAutoFit/>
          </a:bodyPr>
          <a:lstStyle/>
          <a:p>
            <a:pPr algn="ctr"/>
            <a:r>
              <a:rPr lang="en-GB" sz="6600" dirty="0" smtClean="0">
                <a:latin typeface="Candara Light" panose="020E0502030303020204" pitchFamily="34" charset="0"/>
              </a:rPr>
              <a:t>The Twits- </a:t>
            </a:r>
          </a:p>
          <a:p>
            <a:pPr algn="ctr"/>
            <a:r>
              <a:rPr lang="en-GB" sz="6600" dirty="0" smtClean="0">
                <a:latin typeface="Candara Light" panose="020E0502030303020204" pitchFamily="34" charset="0"/>
              </a:rPr>
              <a:t>Squiggly</a:t>
            </a:r>
          </a:p>
          <a:p>
            <a:pPr algn="ctr"/>
            <a:r>
              <a:rPr lang="en-GB" sz="6600" dirty="0">
                <a:latin typeface="+mj-lt"/>
              </a:rPr>
              <a:t>S</a:t>
            </a:r>
            <a:r>
              <a:rPr lang="en-GB" sz="6600" dirty="0" smtClean="0">
                <a:latin typeface="+mj-lt"/>
              </a:rPr>
              <a:t>paghetti</a:t>
            </a:r>
            <a:r>
              <a:rPr lang="en-GB" sz="6600" dirty="0" smtClean="0">
                <a:latin typeface="Candara Light" panose="020E0502030303020204" pitchFamily="34" charset="0"/>
              </a:rPr>
              <a:t> </a:t>
            </a:r>
          </a:p>
          <a:p>
            <a:endParaRPr lang="en-GB" dirty="0"/>
          </a:p>
          <a:p>
            <a:endParaRPr lang="en-GB" dirty="0"/>
          </a:p>
        </p:txBody>
      </p:sp>
      <p:cxnSp>
        <p:nvCxnSpPr>
          <p:cNvPr id="8" name="Straight Arrow Connector 7"/>
          <p:cNvCxnSpPr/>
          <p:nvPr/>
        </p:nvCxnSpPr>
        <p:spPr>
          <a:xfrm flipV="1">
            <a:off x="7132320" y="5421854"/>
            <a:ext cx="1592132" cy="849854"/>
          </a:xfrm>
          <a:prstGeom prst="straightConnector1">
            <a:avLst/>
          </a:prstGeom>
          <a:ln w="1143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96435" y="5846781"/>
            <a:ext cx="2218765" cy="646331"/>
          </a:xfrm>
          <a:prstGeom prst="rect">
            <a:avLst/>
          </a:prstGeom>
          <a:noFill/>
        </p:spPr>
        <p:txBody>
          <a:bodyPr wrap="square" rtlCol="0">
            <a:spAutoFit/>
          </a:bodyPr>
          <a:lstStyle/>
          <a:p>
            <a:r>
              <a:rPr lang="en-GB" b="1" dirty="0" smtClean="0">
                <a:latin typeface="Candara Light" panose="020E0502030303020204" pitchFamily="34" charset="0"/>
              </a:rPr>
              <a:t>Click here to watch the BBC’s clip</a:t>
            </a:r>
            <a:endParaRPr lang="en-GB" b="1" dirty="0">
              <a:latin typeface="Candara Light" panose="020E0502030303020204" pitchFamily="34" charset="0"/>
            </a:endParaRPr>
          </a:p>
        </p:txBody>
      </p:sp>
      <p:sp>
        <p:nvSpPr>
          <p:cNvPr id="7" name="TextBox 6"/>
          <p:cNvSpPr txBox="1"/>
          <p:nvPr/>
        </p:nvSpPr>
        <p:spPr>
          <a:xfrm rot="20468599">
            <a:off x="230497" y="297319"/>
            <a:ext cx="1433131" cy="646331"/>
          </a:xfrm>
          <a:prstGeom prst="rect">
            <a:avLst/>
          </a:prstGeom>
          <a:solidFill>
            <a:schemeClr val="accent1">
              <a:lumMod val="40000"/>
              <a:lumOff val="60000"/>
            </a:schemeClr>
          </a:solidFill>
          <a:effectLst>
            <a:reflection blurRad="6350" stA="50000" endA="300" endPos="38500" dist="50800" dir="5400000" sy="-100000" algn="bl" rotWithShape="0"/>
          </a:effectLst>
          <a:scene3d>
            <a:camera prst="orthographicFront"/>
            <a:lightRig rig="threePt" dir="t"/>
          </a:scene3d>
          <a:sp3d>
            <a:bevelT w="165100" prst="coolSlant"/>
          </a:sp3d>
        </p:spPr>
        <p:txBody>
          <a:bodyPr wrap="square" rtlCol="0">
            <a:spAutoFit/>
          </a:bodyPr>
          <a:lstStyle/>
          <a:p>
            <a:r>
              <a:rPr lang="en-GB" dirty="0" smtClean="0">
                <a:latin typeface="Comic Sans MS" panose="030F0702030302020204" pitchFamily="66" charset="0"/>
              </a:rPr>
              <a:t>Lesson 1 recap </a:t>
            </a:r>
            <a:endParaRPr lang="en-GB" dirty="0">
              <a:latin typeface="Comic Sans MS" panose="030F0702030302020204" pitchFamily="66" charset="0"/>
            </a:endParaRPr>
          </a:p>
        </p:txBody>
      </p:sp>
    </p:spTree>
    <p:extLst>
      <p:ext uri="{BB962C8B-B14F-4D97-AF65-F5344CB8AC3E}">
        <p14:creationId xmlns:p14="http://schemas.microsoft.com/office/powerpoint/2010/main" val="355101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311778" y="320865"/>
            <a:ext cx="4310063" cy="993775"/>
          </a:xfrm>
        </p:spPr>
        <p:txBody>
          <a:bodyPr/>
          <a:lstStyle/>
          <a:p>
            <a:pPr eaLnBrk="1" hangingPunct="1"/>
            <a:r>
              <a:rPr lang="en-GB" altLang="en-US" sz="2800" u="sng" dirty="0">
                <a:latin typeface="Comic Sans MS" panose="030F0702030302020204" pitchFamily="66" charset="0"/>
              </a:rPr>
              <a:t>Learning Objectives:</a:t>
            </a:r>
          </a:p>
        </p:txBody>
      </p:sp>
      <p:sp>
        <p:nvSpPr>
          <p:cNvPr id="9219" name="Title 1"/>
          <p:cNvSpPr>
            <a:spLocks/>
          </p:cNvSpPr>
          <p:nvPr/>
        </p:nvSpPr>
        <p:spPr bwMode="auto">
          <a:xfrm>
            <a:off x="6457951" y="479426"/>
            <a:ext cx="4049713"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charset="0"/>
                <a:cs typeface="Twinkl"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charset="0"/>
                <a:cs typeface="Twinkl"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cs typeface="Twinkl"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cs typeface="Twinkl"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cs typeface="Twinkl"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Twinkl"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Twinkl"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Twinkl"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Twinkl" charset="0"/>
              </a:defRPr>
            </a:lvl9pPr>
          </a:lstStyle>
          <a:p>
            <a:pPr eaLnBrk="1" hangingPunct="1">
              <a:spcBef>
                <a:spcPct val="0"/>
              </a:spcBef>
              <a:buFontTx/>
              <a:buNone/>
            </a:pPr>
            <a:r>
              <a:rPr lang="en-GB" altLang="en-US" sz="2800" b="1" u="sng" dirty="0" smtClean="0">
                <a:latin typeface="Comic Sans MS" panose="030F0702030302020204" pitchFamily="66" charset="0"/>
              </a:rPr>
              <a:t>:</a:t>
            </a:r>
            <a:endParaRPr lang="en-GB" altLang="en-US" sz="2800" b="1" u="sng" dirty="0">
              <a:latin typeface="Comic Sans MS" panose="030F0702030302020204" pitchFamily="66" charset="0"/>
            </a:endParaRPr>
          </a:p>
        </p:txBody>
      </p:sp>
      <p:sp>
        <p:nvSpPr>
          <p:cNvPr id="4" name="Rectangle 3"/>
          <p:cNvSpPr/>
          <p:nvPr/>
        </p:nvSpPr>
        <p:spPr>
          <a:xfrm>
            <a:off x="820270" y="309966"/>
            <a:ext cx="10555485" cy="5998759"/>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1048872" y="976314"/>
            <a:ext cx="9722450" cy="1615538"/>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1048872" y="2701403"/>
            <a:ext cx="9722450" cy="128976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p:cNvSpPr/>
          <p:nvPr/>
        </p:nvSpPr>
        <p:spPr>
          <a:xfrm>
            <a:off x="1048872" y="4149726"/>
            <a:ext cx="9722450" cy="192561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074" name="Picture 2" descr="right click and selec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729" y="1313621"/>
            <a:ext cx="7176416" cy="1278231"/>
          </a:xfrm>
          <a:prstGeom prst="rect">
            <a:avLst/>
          </a:prstGeom>
          <a:noFill/>
          <a:ln w="50800">
            <a:noFill/>
          </a:ln>
          <a:extLst>
            <a:ext uri="{909E8E84-426E-40DD-AFC4-6F175D3DCCD1}">
              <a14:hiddenFill xmlns:a14="http://schemas.microsoft.com/office/drawing/2010/main">
                <a:solidFill>
                  <a:srgbClr val="FFFFFF"/>
                </a:solidFill>
              </a14:hiddenFill>
            </a:ext>
          </a:extLst>
        </p:spPr>
      </p:pic>
      <p:pic>
        <p:nvPicPr>
          <p:cNvPr id="3078" name="Picture 6" descr="right click and selec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739" y="4299794"/>
            <a:ext cx="7362396" cy="1625474"/>
          </a:xfrm>
          <a:prstGeom prst="rect">
            <a:avLst/>
          </a:prstGeom>
          <a:noFill/>
          <a:ln w="50800">
            <a:noFill/>
          </a:ln>
          <a:extLst>
            <a:ext uri="{909E8E84-426E-40DD-AFC4-6F175D3DCCD1}">
              <a14:hiddenFill xmlns:a14="http://schemas.microsoft.com/office/drawing/2010/main">
                <a:solidFill>
                  <a:srgbClr val="FFFFFF"/>
                </a:solidFill>
              </a14:hiddenFill>
            </a:ext>
          </a:extLst>
        </p:spPr>
      </p:pic>
      <p:pic>
        <p:nvPicPr>
          <p:cNvPr id="2" name="Picture 2" descr="right click and selec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739" y="2826229"/>
            <a:ext cx="5340102" cy="14735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20468599">
            <a:off x="230497" y="297319"/>
            <a:ext cx="1433131" cy="646331"/>
          </a:xfrm>
          <a:prstGeom prst="rect">
            <a:avLst/>
          </a:prstGeom>
          <a:solidFill>
            <a:schemeClr val="accent1">
              <a:lumMod val="40000"/>
              <a:lumOff val="60000"/>
            </a:schemeClr>
          </a:solidFill>
          <a:effectLst>
            <a:reflection blurRad="6350" stA="50000" endA="300" endPos="38500" dist="50800" dir="5400000" sy="-100000" algn="bl" rotWithShape="0"/>
          </a:effectLst>
          <a:scene3d>
            <a:camera prst="orthographicFront"/>
            <a:lightRig rig="threePt" dir="t"/>
          </a:scene3d>
          <a:sp3d>
            <a:bevelT w="165100" prst="coolSlant"/>
          </a:sp3d>
        </p:spPr>
        <p:txBody>
          <a:bodyPr wrap="square" rtlCol="0">
            <a:spAutoFit/>
          </a:bodyPr>
          <a:lstStyle/>
          <a:p>
            <a:r>
              <a:rPr lang="en-GB" dirty="0" smtClean="0">
                <a:latin typeface="Comic Sans MS" panose="030F0702030302020204" pitchFamily="66" charset="0"/>
              </a:rPr>
              <a:t>Lesson 1 recap </a:t>
            </a:r>
            <a:endParaRPr lang="en-GB" dirty="0">
              <a:latin typeface="Comic Sans MS" panose="030F0702030302020204" pitchFamily="66" charset="0"/>
            </a:endParaRPr>
          </a:p>
        </p:txBody>
      </p:sp>
    </p:spTree>
    <p:extLst>
      <p:ext uri="{BB962C8B-B14F-4D97-AF65-F5344CB8AC3E}">
        <p14:creationId xmlns:p14="http://schemas.microsoft.com/office/powerpoint/2010/main" val="1200914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297" y="375863"/>
            <a:ext cx="10960100" cy="994306"/>
          </a:xfrm>
        </p:spPr>
        <p:txBody>
          <a:bodyPr/>
          <a:lstStyle/>
          <a:p>
            <a:pPr algn="ctr"/>
            <a:r>
              <a:rPr lang="en-GB" dirty="0" smtClean="0">
                <a:latin typeface="Candara" panose="020E0502030303020204" pitchFamily="34" charset="0"/>
              </a:rPr>
              <a:t>Task </a:t>
            </a:r>
            <a:br>
              <a:rPr lang="en-GB" dirty="0" smtClean="0">
                <a:latin typeface="Candara" panose="020E0502030303020204" pitchFamily="34" charset="0"/>
              </a:rPr>
            </a:br>
            <a:endParaRPr lang="en-GB" dirty="0">
              <a:latin typeface="Candara" panose="020E0502030303020204" pitchFamily="34" charset="0"/>
            </a:endParaRPr>
          </a:p>
        </p:txBody>
      </p:sp>
      <p:pic>
        <p:nvPicPr>
          <p:cNvPr id="1026" name="Picture 2" descr="right click and selec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810" y="1068946"/>
            <a:ext cx="9065396" cy="48270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0468599">
            <a:off x="230497" y="297319"/>
            <a:ext cx="1433131" cy="646331"/>
          </a:xfrm>
          <a:prstGeom prst="rect">
            <a:avLst/>
          </a:prstGeom>
          <a:solidFill>
            <a:schemeClr val="accent1">
              <a:lumMod val="40000"/>
              <a:lumOff val="60000"/>
            </a:schemeClr>
          </a:solidFill>
          <a:effectLst>
            <a:reflection blurRad="6350" stA="50000" endA="300" endPos="38500" dist="50800" dir="5400000" sy="-100000" algn="bl" rotWithShape="0"/>
          </a:effectLst>
          <a:scene3d>
            <a:camera prst="orthographicFront"/>
            <a:lightRig rig="threePt" dir="t"/>
          </a:scene3d>
          <a:sp3d>
            <a:bevelT w="165100" prst="coolSlant"/>
          </a:sp3d>
        </p:spPr>
        <p:txBody>
          <a:bodyPr wrap="square" rtlCol="0">
            <a:spAutoFit/>
          </a:bodyPr>
          <a:lstStyle/>
          <a:p>
            <a:r>
              <a:rPr lang="en-GB" dirty="0" smtClean="0">
                <a:latin typeface="Comic Sans MS" panose="030F0702030302020204" pitchFamily="66" charset="0"/>
              </a:rPr>
              <a:t>Lesson 1 recap </a:t>
            </a:r>
            <a:endParaRPr lang="en-GB" dirty="0">
              <a:latin typeface="Comic Sans MS" panose="030F0702030302020204" pitchFamily="66" charset="0"/>
            </a:endParaRPr>
          </a:p>
        </p:txBody>
      </p:sp>
    </p:spTree>
    <p:extLst>
      <p:ext uri="{BB962C8B-B14F-4D97-AF65-F5344CB8AC3E}">
        <p14:creationId xmlns:p14="http://schemas.microsoft.com/office/powerpoint/2010/main" val="453184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17735" y="835316"/>
            <a:ext cx="7857641" cy="1754326"/>
          </a:xfrm>
          <a:prstGeom prst="rect">
            <a:avLst/>
          </a:prstGeom>
        </p:spPr>
        <p:txBody>
          <a:bodyPr wrap="square">
            <a:spAutoFit/>
          </a:bodyPr>
          <a:lstStyle/>
          <a:p>
            <a:r>
              <a:rPr lang="en-GB" b="1" dirty="0" smtClean="0">
                <a:latin typeface="Comic Sans MS" panose="030F0702030302020204" pitchFamily="66" charset="0"/>
              </a:rPr>
              <a:t>Mrs Twit</a:t>
            </a:r>
            <a:r>
              <a:rPr lang="en-GB" dirty="0" smtClean="0">
                <a:latin typeface="Comic Sans MS" panose="030F0702030302020204" pitchFamily="66" charset="0"/>
              </a:rPr>
              <a:t>	</a:t>
            </a:r>
            <a:r>
              <a:rPr lang="en-GB" i="1" dirty="0" smtClean="0">
                <a:latin typeface="Comic Sans MS" panose="030F0702030302020204" pitchFamily="66" charset="0"/>
              </a:rPr>
              <a:t>(Starting to shake and barely containing her laughter) </a:t>
            </a:r>
            <a:r>
              <a:rPr lang="en-GB" b="1" dirty="0" smtClean="0">
                <a:latin typeface="Comic Sans MS" panose="030F0702030302020204" pitchFamily="66" charset="0"/>
              </a:rPr>
              <a:t>So, do you want to know why your spaghetti was squishy?</a:t>
            </a:r>
          </a:p>
          <a:p>
            <a:endParaRPr lang="en-GB" dirty="0" smtClean="0"/>
          </a:p>
          <a:p>
            <a:endParaRPr lang="en-GB" dirty="0"/>
          </a:p>
          <a:p>
            <a:endParaRPr lang="en-GB" dirty="0" smtClean="0"/>
          </a:p>
          <a:p>
            <a:endParaRPr lang="en-GB" dirty="0" smtClean="0"/>
          </a:p>
        </p:txBody>
      </p:sp>
      <p:pic>
        <p:nvPicPr>
          <p:cNvPr id="7170" name="Picture 2" descr="https://encrypted-tbn0.gstatic.com/images?q=tbn:ANd9GcQ1EYfd0t--flkTg6oHM-7z9CSOrFCJE5AZ2g8N8uCyD6gUak5dJ26C84Cc-Vco:https://parkhillprimaryschool.co.uk/wp-content/uploads/2018/09/mr-twit.jpg&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214" y="2644397"/>
            <a:ext cx="1543050" cy="10287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231755" y="2835581"/>
            <a:ext cx="8229600" cy="923330"/>
          </a:xfrm>
          <a:prstGeom prst="rect">
            <a:avLst/>
          </a:prstGeom>
        </p:spPr>
        <p:txBody>
          <a:bodyPr wrap="square">
            <a:spAutoFit/>
          </a:bodyPr>
          <a:lstStyle/>
          <a:p>
            <a:endParaRPr lang="en-GB" dirty="0" smtClean="0"/>
          </a:p>
          <a:p>
            <a:r>
              <a:rPr lang="en-GB" b="1" dirty="0" smtClean="0">
                <a:latin typeface="Comic Sans MS" panose="030F0702030302020204" pitchFamily="66" charset="0"/>
              </a:rPr>
              <a:t>Mr Twit</a:t>
            </a:r>
            <a:r>
              <a:rPr lang="en-GB" dirty="0" smtClean="0">
                <a:latin typeface="Comic Sans MS" panose="030F0702030302020204" pitchFamily="66" charset="0"/>
              </a:rPr>
              <a:t>	</a:t>
            </a:r>
            <a:r>
              <a:rPr lang="en-GB" i="1" dirty="0" smtClean="0">
                <a:latin typeface="Comic Sans MS" panose="030F0702030302020204" pitchFamily="66" charset="0"/>
              </a:rPr>
              <a:t>(Wipes sauce from his beard with the tablecloth and looks suspicious)</a:t>
            </a:r>
            <a:r>
              <a:rPr lang="en-GB" dirty="0" smtClean="0">
                <a:latin typeface="Comic Sans MS" panose="030F0702030302020204" pitchFamily="66" charset="0"/>
              </a:rPr>
              <a:t> </a:t>
            </a:r>
            <a:r>
              <a:rPr lang="en-GB" b="1" dirty="0" smtClean="0">
                <a:latin typeface="Comic Sans MS" panose="030F0702030302020204" pitchFamily="66" charset="0"/>
              </a:rPr>
              <a:t>Why?! </a:t>
            </a:r>
          </a:p>
        </p:txBody>
      </p:sp>
      <p:pic>
        <p:nvPicPr>
          <p:cNvPr id="7172" name="Picture 4" descr="https://encrypted-tbn0.gstatic.com/images?q=tbn:ANd9GcTRQxGQMLod0jvxPtGrmZ9kcXGnkyr4T4BFdN1oHdc8aNz8280d201WYSnpqxY:https://pbs.twimg.com/media/B6xwgY_IUAEBAov.jpg&a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54" y="711609"/>
            <a:ext cx="1735810" cy="12676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417735" y="4214318"/>
            <a:ext cx="8787539" cy="923330"/>
          </a:xfrm>
          <a:prstGeom prst="rect">
            <a:avLst/>
          </a:prstGeom>
        </p:spPr>
        <p:txBody>
          <a:bodyPr wrap="square">
            <a:spAutoFit/>
          </a:bodyPr>
          <a:lstStyle/>
          <a:p>
            <a:endParaRPr lang="en-GB" dirty="0" smtClean="0">
              <a:latin typeface="Comic Sans MS" panose="030F0702030302020204" pitchFamily="66" charset="0"/>
            </a:endParaRPr>
          </a:p>
          <a:p>
            <a:r>
              <a:rPr lang="en-GB" b="1" dirty="0" smtClean="0">
                <a:latin typeface="Comic Sans MS" panose="030F0702030302020204" pitchFamily="66" charset="0"/>
              </a:rPr>
              <a:t>Mrs Twit</a:t>
            </a:r>
            <a:r>
              <a:rPr lang="en-GB" dirty="0" smtClean="0">
                <a:latin typeface="Comic Sans MS" panose="030F0702030302020204" pitchFamily="66" charset="0"/>
              </a:rPr>
              <a:t>	</a:t>
            </a:r>
            <a:r>
              <a:rPr lang="en-GB" i="1" dirty="0" smtClean="0">
                <a:latin typeface="Comic Sans MS" panose="030F0702030302020204" pitchFamily="66" charset="0"/>
              </a:rPr>
              <a:t>(screaming with laughter and rocking in her chair) </a:t>
            </a:r>
            <a:r>
              <a:rPr lang="en-GB" b="1" dirty="0" smtClean="0">
                <a:latin typeface="Comic Sans MS" panose="030F0702030302020204" pitchFamily="66" charset="0"/>
              </a:rPr>
              <a:t>Because it was worms you horrible old fool! </a:t>
            </a:r>
            <a:endParaRPr lang="en-GB" dirty="0" smtClean="0">
              <a:latin typeface="Comic Sans MS" panose="030F0702030302020204" pitchFamily="66" charset="0"/>
            </a:endParaRPr>
          </a:p>
        </p:txBody>
      </p:sp>
      <p:pic>
        <p:nvPicPr>
          <p:cNvPr id="13" name="Picture 4" descr="https://encrypted-tbn0.gstatic.com/images?q=tbn:ANd9GcTRQxGQMLod0jvxPtGrmZ9kcXGnkyr4T4BFdN1oHdc8aNz8280d201WYSnpqxY:https://pbs.twimg.com/media/B6xwgY_IUAEBAov.jpg&a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69" y="4071274"/>
            <a:ext cx="1735810" cy="12676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539138" y="6021577"/>
            <a:ext cx="6096000" cy="646331"/>
          </a:xfrm>
          <a:prstGeom prst="rect">
            <a:avLst/>
          </a:prstGeom>
        </p:spPr>
        <p:txBody>
          <a:bodyPr>
            <a:spAutoFit/>
          </a:bodyPr>
          <a:lstStyle/>
          <a:p>
            <a:r>
              <a:rPr lang="en-GB" dirty="0" smtClean="0">
                <a:latin typeface="Comic Sans MS" panose="030F0702030302020204" pitchFamily="66" charset="0"/>
              </a:rPr>
              <a:t>Mr Twit splutters and makes horrible sickly groaning noises </a:t>
            </a:r>
            <a:r>
              <a:rPr lang="en-GB" b="1" dirty="0">
                <a:latin typeface="Comic Sans MS" panose="030F0702030302020204" pitchFamily="66" charset="0"/>
              </a:rPr>
              <a:t>‘</a:t>
            </a:r>
            <a:r>
              <a:rPr lang="en-GB" b="1" dirty="0" err="1">
                <a:latin typeface="Comic Sans MS" panose="030F0702030302020204" pitchFamily="66" charset="0"/>
              </a:rPr>
              <a:t>eww</a:t>
            </a:r>
            <a:r>
              <a:rPr lang="en-GB" dirty="0">
                <a:latin typeface="Comic Sans MS" panose="030F0702030302020204" pitchFamily="66" charset="0"/>
              </a:rPr>
              <a:t>’ </a:t>
            </a:r>
            <a:endParaRPr lang="en-GB" dirty="0" smtClean="0">
              <a:latin typeface="Comic Sans MS" panose="030F0702030302020204" pitchFamily="66" charset="0"/>
            </a:endParaRPr>
          </a:p>
        </p:txBody>
      </p:sp>
      <p:pic>
        <p:nvPicPr>
          <p:cNvPr id="12" name="Picture 11"/>
          <p:cNvPicPr>
            <a:picLocks noChangeAspect="1"/>
          </p:cNvPicPr>
          <p:nvPr/>
        </p:nvPicPr>
        <p:blipFill>
          <a:blip r:embed="rId4"/>
          <a:stretch>
            <a:fillRect/>
          </a:stretch>
        </p:blipFill>
        <p:spPr>
          <a:xfrm>
            <a:off x="689333" y="5573902"/>
            <a:ext cx="1542422" cy="1030313"/>
          </a:xfrm>
          <a:prstGeom prst="rect">
            <a:avLst/>
          </a:prstGeom>
        </p:spPr>
      </p:pic>
      <p:sp>
        <p:nvSpPr>
          <p:cNvPr id="14" name="TextBox 13"/>
          <p:cNvSpPr txBox="1"/>
          <p:nvPr/>
        </p:nvSpPr>
        <p:spPr>
          <a:xfrm>
            <a:off x="3285640" y="49204"/>
            <a:ext cx="5656882" cy="646331"/>
          </a:xfrm>
          <a:prstGeom prst="rect">
            <a:avLst/>
          </a:prstGeom>
          <a:noFill/>
        </p:spPr>
        <p:txBody>
          <a:bodyPr wrap="square" rtlCol="0">
            <a:spAutoFit/>
          </a:bodyPr>
          <a:lstStyle/>
          <a:p>
            <a:pPr algn="ctr"/>
            <a:r>
              <a:rPr lang="en-GB" sz="3600" b="1" dirty="0" smtClean="0">
                <a:latin typeface="Comic Sans MS" panose="030F0702030302020204" pitchFamily="66" charset="0"/>
              </a:rPr>
              <a:t>Performance script </a:t>
            </a:r>
            <a:endParaRPr lang="en-GB" sz="3600" b="1" dirty="0">
              <a:latin typeface="Comic Sans MS" panose="030F0702030302020204" pitchFamily="66" charset="0"/>
            </a:endParaRPr>
          </a:p>
        </p:txBody>
      </p:sp>
      <p:sp>
        <p:nvSpPr>
          <p:cNvPr id="15" name="TextBox 14"/>
          <p:cNvSpPr txBox="1"/>
          <p:nvPr/>
        </p:nvSpPr>
        <p:spPr>
          <a:xfrm rot="20468599">
            <a:off x="230497" y="297319"/>
            <a:ext cx="1433131" cy="646331"/>
          </a:xfrm>
          <a:prstGeom prst="rect">
            <a:avLst/>
          </a:prstGeom>
          <a:solidFill>
            <a:schemeClr val="accent1">
              <a:lumMod val="40000"/>
              <a:lumOff val="60000"/>
            </a:schemeClr>
          </a:solidFill>
          <a:effectLst>
            <a:reflection blurRad="6350" stA="50000" endA="300" endPos="38500" dist="50800" dir="5400000" sy="-100000" algn="bl" rotWithShape="0"/>
          </a:effectLst>
          <a:scene3d>
            <a:camera prst="orthographicFront"/>
            <a:lightRig rig="threePt" dir="t"/>
          </a:scene3d>
          <a:sp3d>
            <a:bevelT w="165100" prst="coolSlant"/>
          </a:sp3d>
        </p:spPr>
        <p:txBody>
          <a:bodyPr wrap="square" rtlCol="0">
            <a:spAutoFit/>
          </a:bodyPr>
          <a:lstStyle/>
          <a:p>
            <a:r>
              <a:rPr lang="en-GB" dirty="0" smtClean="0">
                <a:latin typeface="Comic Sans MS" panose="030F0702030302020204" pitchFamily="66" charset="0"/>
              </a:rPr>
              <a:t>Lesson 1 recap </a:t>
            </a:r>
            <a:endParaRPr lang="en-GB" dirty="0">
              <a:latin typeface="Comic Sans MS" panose="030F0702030302020204" pitchFamily="66" charset="0"/>
            </a:endParaRPr>
          </a:p>
        </p:txBody>
      </p:sp>
    </p:spTree>
    <p:extLst>
      <p:ext uri="{BB962C8B-B14F-4D97-AF65-F5344CB8AC3E}">
        <p14:creationId xmlns:p14="http://schemas.microsoft.com/office/powerpoint/2010/main" val="1650258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40046" y="657032"/>
            <a:ext cx="7857641" cy="1477328"/>
          </a:xfrm>
          <a:prstGeom prst="rect">
            <a:avLst/>
          </a:prstGeom>
        </p:spPr>
        <p:txBody>
          <a:bodyPr wrap="square">
            <a:spAutoFit/>
          </a:bodyPr>
          <a:lstStyle/>
          <a:p>
            <a:r>
              <a:rPr lang="en-GB" b="1" dirty="0" smtClean="0"/>
              <a:t>Mrs Twit</a:t>
            </a:r>
            <a:r>
              <a:rPr lang="en-GB" dirty="0" smtClean="0"/>
              <a:t>	</a:t>
            </a:r>
            <a:r>
              <a:rPr lang="en-GB" i="1" dirty="0" smtClean="0"/>
              <a:t>(Starting to shake and barely containing her laughter) </a:t>
            </a:r>
            <a:r>
              <a:rPr lang="en-GB" b="1" dirty="0" smtClean="0"/>
              <a:t>So, do you want to know why your spaghetti was squishy?</a:t>
            </a:r>
          </a:p>
          <a:p>
            <a:endParaRPr lang="en-GB" dirty="0"/>
          </a:p>
          <a:p>
            <a:endParaRPr lang="en-GB" dirty="0" smtClean="0"/>
          </a:p>
          <a:p>
            <a:endParaRPr lang="en-GB" dirty="0" smtClean="0"/>
          </a:p>
        </p:txBody>
      </p:sp>
      <p:pic>
        <p:nvPicPr>
          <p:cNvPr id="7170" name="Picture 2" descr="https://encrypted-tbn0.gstatic.com/images?q=tbn:ANd9GcQ1EYfd0t--flkTg6oHM-7z9CSOrFCJE5AZ2g8N8uCyD6gUak5dJ26C84Cc-Vco:https://parkhillprimaryschool.co.uk/wp-content/uploads/2018/09/mr-twit.jpg&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214" y="2644397"/>
            <a:ext cx="1543050" cy="10287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231755" y="2835581"/>
            <a:ext cx="8229600" cy="646331"/>
          </a:xfrm>
          <a:prstGeom prst="rect">
            <a:avLst/>
          </a:prstGeom>
        </p:spPr>
        <p:txBody>
          <a:bodyPr wrap="square">
            <a:spAutoFit/>
          </a:bodyPr>
          <a:lstStyle/>
          <a:p>
            <a:endParaRPr lang="en-GB" dirty="0" smtClean="0"/>
          </a:p>
          <a:p>
            <a:r>
              <a:rPr lang="en-GB" b="1" dirty="0" smtClean="0"/>
              <a:t>Mr Twit</a:t>
            </a:r>
            <a:r>
              <a:rPr lang="en-GB" dirty="0" smtClean="0"/>
              <a:t>	</a:t>
            </a:r>
            <a:r>
              <a:rPr lang="en-GB" i="1" dirty="0" smtClean="0"/>
              <a:t>(Wipes sauce from his beard with the tablecloth and looks suspicious)</a:t>
            </a:r>
            <a:r>
              <a:rPr lang="en-GB" dirty="0" smtClean="0"/>
              <a:t> </a:t>
            </a:r>
            <a:r>
              <a:rPr lang="en-GB" b="1" dirty="0" smtClean="0"/>
              <a:t>Why?! </a:t>
            </a:r>
          </a:p>
        </p:txBody>
      </p:sp>
      <p:pic>
        <p:nvPicPr>
          <p:cNvPr id="7172" name="Picture 4" descr="https://encrypted-tbn0.gstatic.com/images?q=tbn:ANd9GcTRQxGQMLod0jvxPtGrmZ9kcXGnkyr4T4BFdN1oHdc8aNz8280d201WYSnpqxY:https://pbs.twimg.com/media/B6xwgY_IUAEBAov.jpg&a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54" y="711609"/>
            <a:ext cx="1735810" cy="12676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36375" y="4263150"/>
            <a:ext cx="8787539" cy="923330"/>
          </a:xfrm>
          <a:prstGeom prst="rect">
            <a:avLst/>
          </a:prstGeom>
        </p:spPr>
        <p:txBody>
          <a:bodyPr wrap="square">
            <a:spAutoFit/>
          </a:bodyPr>
          <a:lstStyle/>
          <a:p>
            <a:endParaRPr lang="en-GB" dirty="0" smtClean="0"/>
          </a:p>
          <a:p>
            <a:r>
              <a:rPr lang="en-GB" b="1" dirty="0" smtClean="0"/>
              <a:t>Mrs Twit</a:t>
            </a:r>
            <a:r>
              <a:rPr lang="en-GB" dirty="0" smtClean="0"/>
              <a:t>	</a:t>
            </a:r>
            <a:r>
              <a:rPr lang="en-GB" i="1" dirty="0" smtClean="0"/>
              <a:t>(screaming with laughter and rocking in her chair) </a:t>
            </a:r>
            <a:r>
              <a:rPr lang="en-GB" b="1" dirty="0" smtClean="0"/>
              <a:t>Because it was worms you horrible old fool! </a:t>
            </a:r>
            <a:endParaRPr lang="en-GB" dirty="0" smtClean="0"/>
          </a:p>
        </p:txBody>
      </p:sp>
      <p:pic>
        <p:nvPicPr>
          <p:cNvPr id="13" name="Picture 4" descr="https://encrypted-tbn0.gstatic.com/images?q=tbn:ANd9GcTRQxGQMLod0jvxPtGrmZ9kcXGnkyr4T4BFdN1oHdc8aNz8280d201WYSnpqxY:https://pbs.twimg.com/media/B6xwgY_IUAEBAov.jpg&a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69" y="4071274"/>
            <a:ext cx="1735810" cy="12676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539138" y="6021577"/>
            <a:ext cx="6096000" cy="369332"/>
          </a:xfrm>
          <a:prstGeom prst="rect">
            <a:avLst/>
          </a:prstGeom>
        </p:spPr>
        <p:txBody>
          <a:bodyPr>
            <a:spAutoFit/>
          </a:bodyPr>
          <a:lstStyle/>
          <a:p>
            <a:r>
              <a:rPr lang="en-GB" dirty="0" smtClean="0"/>
              <a:t>Mr Twit makes horrible sickly groaning noises</a:t>
            </a:r>
            <a:r>
              <a:rPr lang="en-GB" b="1" dirty="0" smtClean="0"/>
              <a:t> ‘</a:t>
            </a:r>
            <a:r>
              <a:rPr lang="en-GB" b="1" dirty="0" err="1" smtClean="0"/>
              <a:t>eww</a:t>
            </a:r>
            <a:r>
              <a:rPr lang="en-GB" dirty="0" smtClean="0"/>
              <a:t>’ </a:t>
            </a:r>
          </a:p>
        </p:txBody>
      </p:sp>
      <p:pic>
        <p:nvPicPr>
          <p:cNvPr id="12" name="Picture 11"/>
          <p:cNvPicPr>
            <a:picLocks noChangeAspect="1"/>
          </p:cNvPicPr>
          <p:nvPr/>
        </p:nvPicPr>
        <p:blipFill>
          <a:blip r:embed="rId4"/>
          <a:stretch>
            <a:fillRect/>
          </a:stretch>
        </p:blipFill>
        <p:spPr>
          <a:xfrm>
            <a:off x="518702" y="5552847"/>
            <a:ext cx="1542422" cy="1030313"/>
          </a:xfrm>
          <a:prstGeom prst="rect">
            <a:avLst/>
          </a:prstGeom>
        </p:spPr>
      </p:pic>
      <p:sp>
        <p:nvSpPr>
          <p:cNvPr id="14" name="TextBox 13"/>
          <p:cNvSpPr txBox="1"/>
          <p:nvPr/>
        </p:nvSpPr>
        <p:spPr>
          <a:xfrm>
            <a:off x="3285640" y="49204"/>
            <a:ext cx="5656882" cy="461665"/>
          </a:xfrm>
          <a:prstGeom prst="rect">
            <a:avLst/>
          </a:prstGeom>
          <a:noFill/>
        </p:spPr>
        <p:txBody>
          <a:bodyPr wrap="square" rtlCol="0">
            <a:spAutoFit/>
          </a:bodyPr>
          <a:lstStyle/>
          <a:p>
            <a:pPr algn="ctr"/>
            <a:r>
              <a:rPr lang="en-GB" sz="2400" b="1" dirty="0" smtClean="0">
                <a:latin typeface="Candara Light" panose="020E0502030303020204" pitchFamily="34" charset="0"/>
              </a:rPr>
              <a:t>Performance script- acting suggestions  </a:t>
            </a:r>
            <a:endParaRPr lang="en-GB" sz="2400" b="1" dirty="0">
              <a:latin typeface="Candara Light" panose="020E0502030303020204" pitchFamily="34" charset="0"/>
            </a:endParaRPr>
          </a:p>
        </p:txBody>
      </p:sp>
      <p:pic>
        <p:nvPicPr>
          <p:cNvPr id="2050" name="Picture 2" descr="right click and select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408" y="3253474"/>
            <a:ext cx="1196707" cy="7003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ight click and select 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4533" y="3538407"/>
            <a:ext cx="1070418" cy="9419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ight click and select cop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2571" y="3538408"/>
            <a:ext cx="2942378" cy="8703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ight click and select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8127" y="1654493"/>
            <a:ext cx="1365536" cy="107749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ight click and select cop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30332" y="1647229"/>
            <a:ext cx="2292440" cy="114186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ight click and select cop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1761" y="1596839"/>
            <a:ext cx="978032" cy="7523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right click and select cop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2739" y="4586616"/>
            <a:ext cx="978032" cy="75233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ight click and select cop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30332" y="4869049"/>
            <a:ext cx="1145354" cy="78616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ight click and select cop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65779" y="5655210"/>
            <a:ext cx="1030491" cy="79268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right click and select cop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34971" y="5854292"/>
            <a:ext cx="710060" cy="79964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rot="20468599">
            <a:off x="230497" y="297319"/>
            <a:ext cx="1433131" cy="646331"/>
          </a:xfrm>
          <a:prstGeom prst="rect">
            <a:avLst/>
          </a:prstGeom>
          <a:solidFill>
            <a:schemeClr val="accent1">
              <a:lumMod val="40000"/>
              <a:lumOff val="60000"/>
            </a:schemeClr>
          </a:solidFill>
          <a:effectLst>
            <a:reflection blurRad="6350" stA="50000" endA="300" endPos="38500" dist="50800" dir="5400000" sy="-100000" algn="bl" rotWithShape="0"/>
          </a:effectLst>
          <a:scene3d>
            <a:camera prst="orthographicFront"/>
            <a:lightRig rig="threePt" dir="t"/>
          </a:scene3d>
          <a:sp3d>
            <a:bevelT w="165100" prst="coolSlant"/>
          </a:sp3d>
        </p:spPr>
        <p:txBody>
          <a:bodyPr wrap="square" rtlCol="0">
            <a:spAutoFit/>
          </a:bodyPr>
          <a:lstStyle/>
          <a:p>
            <a:r>
              <a:rPr lang="en-GB" dirty="0" smtClean="0">
                <a:latin typeface="Comic Sans MS" panose="030F0702030302020204" pitchFamily="66" charset="0"/>
              </a:rPr>
              <a:t>Lesson 1 recap </a:t>
            </a:r>
            <a:endParaRPr lang="en-GB" dirty="0">
              <a:latin typeface="Comic Sans MS" panose="030F0702030302020204" pitchFamily="66" charset="0"/>
            </a:endParaRPr>
          </a:p>
        </p:txBody>
      </p:sp>
    </p:spTree>
    <p:extLst>
      <p:ext uri="{BB962C8B-B14F-4D97-AF65-F5344CB8AC3E}">
        <p14:creationId xmlns:p14="http://schemas.microsoft.com/office/powerpoint/2010/main" val="214083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485" y="805912"/>
            <a:ext cx="3735091" cy="2862322"/>
          </a:xfrm>
          <a:prstGeom prst="rect">
            <a:avLst/>
          </a:prstGeom>
          <a:noFill/>
          <a:ln w="101600">
            <a:solidFill>
              <a:srgbClr val="0070C0"/>
            </a:solidFill>
          </a:ln>
        </p:spPr>
        <p:txBody>
          <a:bodyPr wrap="square" rtlCol="0">
            <a:spAutoFit/>
          </a:bodyPr>
          <a:lstStyle/>
          <a:p>
            <a:pPr marL="285750" indent="-285750">
              <a:buFont typeface="Arial" panose="020B0604020202020204" pitchFamily="34" charset="0"/>
              <a:buChar char="•"/>
            </a:pPr>
            <a:r>
              <a:rPr lang="en-GB" dirty="0" smtClean="0"/>
              <a:t>Say the line or sign ‘why’</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a:t>
            </a:r>
            <a:r>
              <a:rPr lang="en-GB" dirty="0" err="1" smtClean="0"/>
              <a:t>eww</a:t>
            </a:r>
            <a:r>
              <a:rPr lang="en-GB" dirty="0" smtClean="0"/>
              <a:t>’ or groan when you find out it is worms you are eating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Pretend to spit the food out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Shake your head</a:t>
            </a:r>
          </a:p>
          <a:p>
            <a:pPr marL="285750" indent="-285750">
              <a:buFont typeface="Arial" panose="020B0604020202020204" pitchFamily="34" charset="0"/>
              <a:buChar char="•"/>
            </a:pPr>
            <a:endParaRPr lang="en-GB" dirty="0"/>
          </a:p>
        </p:txBody>
      </p:sp>
      <p:sp>
        <p:nvSpPr>
          <p:cNvPr id="5" name="TextBox 4"/>
          <p:cNvSpPr txBox="1"/>
          <p:nvPr/>
        </p:nvSpPr>
        <p:spPr>
          <a:xfrm>
            <a:off x="4298197" y="805909"/>
            <a:ext cx="3735091" cy="4524315"/>
          </a:xfrm>
          <a:prstGeom prst="rect">
            <a:avLst/>
          </a:prstGeom>
          <a:noFill/>
          <a:ln w="101600">
            <a:solidFill>
              <a:srgbClr val="00B050"/>
            </a:solidFill>
          </a:ln>
        </p:spPr>
        <p:txBody>
          <a:bodyPr wrap="square" rtlCol="0">
            <a:spAutoFit/>
          </a:bodyPr>
          <a:lstStyle/>
          <a:p>
            <a:pPr marL="285750" indent="-285750">
              <a:buFont typeface="Arial" panose="020B0604020202020204" pitchFamily="34" charset="0"/>
              <a:buChar char="•"/>
            </a:pPr>
            <a:r>
              <a:rPr lang="en-GB" dirty="0" smtClean="0"/>
              <a:t>Say or sign the lines of Mrs Twit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Use your face to make Mrs Twit look mean</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Try to change your voice to sound mean</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Start to smile when Mr Twit tries his spaghetti</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Start to laugh after you say ‘it was worms you horrible old fool   </a:t>
            </a: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
        <p:nvSpPr>
          <p:cNvPr id="6" name="TextBox 5"/>
          <p:cNvSpPr txBox="1"/>
          <p:nvPr/>
        </p:nvSpPr>
        <p:spPr>
          <a:xfrm>
            <a:off x="8332923" y="805909"/>
            <a:ext cx="3735091" cy="5078313"/>
          </a:xfrm>
          <a:prstGeom prst="rect">
            <a:avLst/>
          </a:prstGeom>
          <a:noFill/>
          <a:ln w="101600">
            <a:solidFill>
              <a:srgbClr val="FF0000"/>
            </a:solidFill>
          </a:ln>
        </p:spPr>
        <p:txBody>
          <a:bodyPr wrap="square" rtlCol="0">
            <a:spAutoFit/>
          </a:bodyPr>
          <a:lstStyle/>
          <a:p>
            <a:pPr marL="285750" indent="-285750">
              <a:buFont typeface="Arial" panose="020B0604020202020204" pitchFamily="34" charset="0"/>
              <a:buChar char="•"/>
            </a:pPr>
            <a:r>
              <a:rPr lang="en-GB" dirty="0" smtClean="0"/>
              <a:t>Use your voice to sound like you are planning something bad.</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Change your voice, say  ‘it was worms you horrible old fool’ in a louder voice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Use your body to ‘hunch’ like Mrs Twit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Laugh uncontrollably when Mr Twit finds out he is eating worms. Build this up by giggling before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Try to learn the rest of the script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Stay in character the whole time  </a:t>
            </a:r>
          </a:p>
          <a:p>
            <a:pPr marL="285750" indent="-285750">
              <a:buFont typeface="Arial" panose="020B0604020202020204" pitchFamily="34" charset="0"/>
              <a:buChar char="•"/>
            </a:pPr>
            <a:endParaRPr lang="en-GB" dirty="0"/>
          </a:p>
        </p:txBody>
      </p:sp>
      <p:sp>
        <p:nvSpPr>
          <p:cNvPr id="8" name="TextBox 7"/>
          <p:cNvSpPr txBox="1"/>
          <p:nvPr/>
        </p:nvSpPr>
        <p:spPr>
          <a:xfrm>
            <a:off x="3735092" y="0"/>
            <a:ext cx="4850969" cy="707886"/>
          </a:xfrm>
          <a:prstGeom prst="rect">
            <a:avLst/>
          </a:prstGeom>
          <a:noFill/>
        </p:spPr>
        <p:txBody>
          <a:bodyPr wrap="square" rtlCol="0">
            <a:spAutoFit/>
          </a:bodyPr>
          <a:lstStyle/>
          <a:p>
            <a:pPr algn="ctr"/>
            <a:r>
              <a:rPr lang="en-GB" sz="4000" b="1" dirty="0" smtClean="0">
                <a:latin typeface="Candara Light" panose="020E0502030303020204" pitchFamily="34" charset="0"/>
              </a:rPr>
              <a:t>Success criteria </a:t>
            </a:r>
            <a:endParaRPr lang="en-GB" sz="4000" b="1" dirty="0">
              <a:latin typeface="Candara Light" panose="020E0502030303020204" pitchFamily="34" charset="0"/>
            </a:endParaRPr>
          </a:p>
        </p:txBody>
      </p:sp>
      <p:sp>
        <p:nvSpPr>
          <p:cNvPr id="7" name="TextBox 6"/>
          <p:cNvSpPr txBox="1"/>
          <p:nvPr/>
        </p:nvSpPr>
        <p:spPr>
          <a:xfrm rot="20468599">
            <a:off x="230497" y="297319"/>
            <a:ext cx="1433131" cy="646331"/>
          </a:xfrm>
          <a:prstGeom prst="rect">
            <a:avLst/>
          </a:prstGeom>
          <a:solidFill>
            <a:schemeClr val="accent1">
              <a:lumMod val="40000"/>
              <a:lumOff val="60000"/>
            </a:schemeClr>
          </a:solidFill>
          <a:effectLst>
            <a:reflection blurRad="6350" stA="50000" endA="300" endPos="38500" dist="50800" dir="5400000" sy="-100000" algn="bl" rotWithShape="0"/>
          </a:effectLst>
          <a:scene3d>
            <a:camera prst="orthographicFront"/>
            <a:lightRig rig="threePt" dir="t"/>
          </a:scene3d>
          <a:sp3d>
            <a:bevelT w="165100" prst="coolSlant"/>
          </a:sp3d>
        </p:spPr>
        <p:txBody>
          <a:bodyPr wrap="square" rtlCol="0">
            <a:spAutoFit/>
          </a:bodyPr>
          <a:lstStyle/>
          <a:p>
            <a:r>
              <a:rPr lang="en-GB" dirty="0" smtClean="0">
                <a:latin typeface="Comic Sans MS" panose="030F0702030302020204" pitchFamily="66" charset="0"/>
              </a:rPr>
              <a:t>Lesson 1 recap </a:t>
            </a:r>
            <a:endParaRPr lang="en-GB" dirty="0">
              <a:latin typeface="Comic Sans MS" panose="030F0702030302020204" pitchFamily="66" charset="0"/>
            </a:endParaRPr>
          </a:p>
        </p:txBody>
      </p:sp>
    </p:spTree>
    <p:extLst>
      <p:ext uri="{BB962C8B-B14F-4D97-AF65-F5344CB8AC3E}">
        <p14:creationId xmlns:p14="http://schemas.microsoft.com/office/powerpoint/2010/main" val="238177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81201" y="479426"/>
            <a:ext cx="8220075" cy="993775"/>
          </a:xfrm>
        </p:spPr>
        <p:txBody>
          <a:bodyPr/>
          <a:lstStyle/>
          <a:p>
            <a:pPr eaLnBrk="1" hangingPunct="1"/>
            <a:r>
              <a:rPr lang="en-GB" altLang="en-US" dirty="0" smtClean="0">
                <a:latin typeface="Comic Sans MS" panose="030F0702030302020204" pitchFamily="66" charset="0"/>
              </a:rPr>
              <a:t>Now is…</a:t>
            </a:r>
          </a:p>
        </p:txBody>
      </p:sp>
      <p:pic>
        <p:nvPicPr>
          <p:cNvPr id="5122" name="Picture 2" descr="right click and selec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630" y="1473201"/>
            <a:ext cx="4250679" cy="42213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468599">
            <a:off x="279012" y="561319"/>
            <a:ext cx="1632448" cy="369332"/>
          </a:xfrm>
          <a:prstGeom prst="rect">
            <a:avLst/>
          </a:prstGeom>
          <a:solidFill>
            <a:schemeClr val="accent1">
              <a:lumMod val="40000"/>
              <a:lumOff val="60000"/>
            </a:schemeClr>
          </a:solidFill>
          <a:effectLst>
            <a:reflection blurRad="6350" stA="50000" endA="300" endPos="38500" dist="50800" dir="5400000" sy="-100000" algn="bl" rotWithShape="0"/>
          </a:effectLst>
          <a:scene3d>
            <a:camera prst="orthographicFront"/>
            <a:lightRig rig="threePt" dir="t"/>
          </a:scene3d>
          <a:sp3d>
            <a:bevelT w="165100" prst="coolSlant"/>
          </a:sp3d>
        </p:spPr>
        <p:txBody>
          <a:bodyPr wrap="square" rtlCol="0">
            <a:spAutoFit/>
          </a:bodyPr>
          <a:lstStyle/>
          <a:p>
            <a:r>
              <a:rPr lang="en-GB" dirty="0" smtClean="0">
                <a:latin typeface="Comic Sans MS" panose="030F0702030302020204" pitchFamily="66" charset="0"/>
              </a:rPr>
              <a:t>Lesson 2 </a:t>
            </a:r>
            <a:endParaRPr lang="en-GB" dirty="0">
              <a:latin typeface="Comic Sans MS" panose="030F0702030302020204" pitchFamily="66" charset="0"/>
            </a:endParaRPr>
          </a:p>
        </p:txBody>
      </p:sp>
    </p:spTree>
    <p:extLst>
      <p:ext uri="{BB962C8B-B14F-4D97-AF65-F5344CB8AC3E}">
        <p14:creationId xmlns:p14="http://schemas.microsoft.com/office/powerpoint/2010/main" val="4212849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425684" y="101628"/>
            <a:ext cx="6915349" cy="993775"/>
          </a:xfrm>
        </p:spPr>
        <p:txBody>
          <a:bodyPr/>
          <a:lstStyle/>
          <a:p>
            <a:pPr eaLnBrk="1" hangingPunct="1"/>
            <a:r>
              <a:rPr lang="en-GB" altLang="en-US" sz="1800" u="sng" dirty="0">
                <a:latin typeface="Comic Sans MS" panose="030F0702030302020204" pitchFamily="66" charset="0"/>
              </a:rPr>
              <a:t>Learning Objectives</a:t>
            </a:r>
            <a:r>
              <a:rPr lang="en-GB" altLang="en-US" sz="1800" u="sng" dirty="0" smtClean="0">
                <a:latin typeface="Comic Sans MS" panose="030F0702030302020204" pitchFamily="66" charset="0"/>
              </a:rPr>
              <a:t>: Performing Freeze Frames </a:t>
            </a:r>
            <a:endParaRPr lang="en-GB" altLang="en-US" sz="1800" u="sng" dirty="0">
              <a:latin typeface="Comic Sans MS" panose="030F0702030302020204" pitchFamily="66" charset="0"/>
            </a:endParaRPr>
          </a:p>
        </p:txBody>
      </p:sp>
      <p:sp>
        <p:nvSpPr>
          <p:cNvPr id="9219" name="Title 1"/>
          <p:cNvSpPr>
            <a:spLocks/>
          </p:cNvSpPr>
          <p:nvPr/>
        </p:nvSpPr>
        <p:spPr bwMode="auto">
          <a:xfrm>
            <a:off x="6457951" y="479426"/>
            <a:ext cx="4049713"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charset="0"/>
                <a:cs typeface="Twinkl"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charset="0"/>
                <a:cs typeface="Twinkl"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cs typeface="Twinkl"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cs typeface="Twinkl"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cs typeface="Twinkl"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Twinkl"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Twinkl"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Twinkl"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Twinkl" charset="0"/>
              </a:defRPr>
            </a:lvl9pPr>
          </a:lstStyle>
          <a:p>
            <a:pPr eaLnBrk="1" hangingPunct="1">
              <a:spcBef>
                <a:spcPct val="0"/>
              </a:spcBef>
              <a:buFontTx/>
              <a:buNone/>
            </a:pPr>
            <a:endParaRPr lang="en-GB" altLang="en-US" sz="2800" b="1" u="sng" dirty="0">
              <a:latin typeface="Comic Sans MS" panose="030F0702030302020204" pitchFamily="66" charset="0"/>
            </a:endParaRPr>
          </a:p>
        </p:txBody>
      </p:sp>
      <p:sp>
        <p:nvSpPr>
          <p:cNvPr id="4" name="Rectangle 3"/>
          <p:cNvSpPr/>
          <p:nvPr/>
        </p:nvSpPr>
        <p:spPr>
          <a:xfrm>
            <a:off x="820270" y="309966"/>
            <a:ext cx="10555485" cy="5998759"/>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1048872" y="976314"/>
            <a:ext cx="9722450" cy="1615538"/>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1048872" y="2701403"/>
            <a:ext cx="9722450" cy="128976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p:cNvSpPr/>
          <p:nvPr/>
        </p:nvSpPr>
        <p:spPr>
          <a:xfrm>
            <a:off x="1048872" y="4149726"/>
            <a:ext cx="9722450" cy="192561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TextBox 12"/>
          <p:cNvSpPr txBox="1"/>
          <p:nvPr/>
        </p:nvSpPr>
        <p:spPr>
          <a:xfrm rot="20468599">
            <a:off x="279012" y="561319"/>
            <a:ext cx="1632448" cy="369332"/>
          </a:xfrm>
          <a:prstGeom prst="rect">
            <a:avLst/>
          </a:prstGeom>
          <a:solidFill>
            <a:schemeClr val="accent1">
              <a:lumMod val="40000"/>
              <a:lumOff val="60000"/>
            </a:schemeClr>
          </a:solidFill>
          <a:effectLst>
            <a:reflection blurRad="6350" stA="50000" endA="300" endPos="38500" dist="50800" dir="5400000" sy="-100000" algn="bl" rotWithShape="0"/>
          </a:effectLst>
          <a:scene3d>
            <a:camera prst="orthographicFront"/>
            <a:lightRig rig="threePt" dir="t"/>
          </a:scene3d>
          <a:sp3d>
            <a:bevelT w="165100" prst="coolSlant"/>
          </a:sp3d>
        </p:spPr>
        <p:txBody>
          <a:bodyPr wrap="square" rtlCol="0">
            <a:spAutoFit/>
          </a:bodyPr>
          <a:lstStyle/>
          <a:p>
            <a:r>
              <a:rPr lang="en-GB" dirty="0" smtClean="0">
                <a:latin typeface="Comic Sans MS" panose="030F0702030302020204" pitchFamily="66" charset="0"/>
              </a:rPr>
              <a:t>Lesson 2 </a:t>
            </a:r>
            <a:endParaRPr lang="en-GB" dirty="0">
              <a:latin typeface="Comic Sans MS" panose="030F0702030302020204" pitchFamily="66" charset="0"/>
            </a:endParaRPr>
          </a:p>
        </p:txBody>
      </p:sp>
      <p:pic>
        <p:nvPicPr>
          <p:cNvPr id="2050" name="Picture 2" descr="right click and selec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327" y="2984923"/>
            <a:ext cx="8231587" cy="8557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stretch>
            <a:fillRect/>
          </a:stretch>
        </p:blipFill>
        <p:spPr>
          <a:xfrm>
            <a:off x="1985390" y="4561536"/>
            <a:ext cx="7734300" cy="876300"/>
          </a:xfrm>
          <a:prstGeom prst="rect">
            <a:avLst/>
          </a:prstGeom>
        </p:spPr>
      </p:pic>
      <p:pic>
        <p:nvPicPr>
          <p:cNvPr id="2054" name="Picture 6" descr="right click and selec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327" y="4561536"/>
            <a:ext cx="8824522" cy="109055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ight click and select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1231" y="1379506"/>
            <a:ext cx="8220075" cy="86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981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1044</Words>
  <Application>Microsoft Office PowerPoint</Application>
  <PresentationFormat>Widescreen</PresentationFormat>
  <Paragraphs>161</Paragraphs>
  <Slides>16</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Candara</vt:lpstr>
      <vt:lpstr>Candara Light</vt:lpstr>
      <vt:lpstr>Comic Sans MS</vt:lpstr>
      <vt:lpstr>Twinkl</vt:lpstr>
      <vt:lpstr>Office Theme</vt:lpstr>
      <vt:lpstr>Now is…</vt:lpstr>
      <vt:lpstr>PowerPoint Presentation</vt:lpstr>
      <vt:lpstr>Learning Objectives:</vt:lpstr>
      <vt:lpstr>Task  </vt:lpstr>
      <vt:lpstr>PowerPoint Presentation</vt:lpstr>
      <vt:lpstr>PowerPoint Presentation</vt:lpstr>
      <vt:lpstr>PowerPoint Presentation</vt:lpstr>
      <vt:lpstr>Now is…</vt:lpstr>
      <vt:lpstr>Learning Objectives: Performing Freeze Frames </vt:lpstr>
      <vt:lpstr>PowerPoint Presentation</vt:lpstr>
      <vt:lpstr>PowerPoint Presentation</vt:lpstr>
      <vt:lpstr>Today’s challenge   </vt:lpstr>
      <vt:lpstr>PowerPoint Presentation</vt:lpstr>
      <vt:lpstr>PowerPoint Presentation</vt:lpstr>
      <vt:lpstr>PowerPoint Presentation</vt:lpstr>
      <vt:lpstr>PowerPoint Presentation</vt:lpstr>
    </vt:vector>
  </TitlesOfParts>
  <Company>Dataspire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Stanley</dc:creator>
  <cp:lastModifiedBy>Mark Stanley</cp:lastModifiedBy>
  <cp:revision>20</cp:revision>
  <dcterms:created xsi:type="dcterms:W3CDTF">2020-05-13T10:15:06Z</dcterms:created>
  <dcterms:modified xsi:type="dcterms:W3CDTF">2020-05-20T14:12:51Z</dcterms:modified>
</cp:coreProperties>
</file>