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 id="265" r:id="rId5"/>
    <p:sldId id="263" r:id="rId6"/>
    <p:sldId id="264" r:id="rId7"/>
    <p:sldId id="262" r:id="rId8"/>
    <p:sldId id="258"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BFC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72"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993108-9250-4DCF-BC68-D24F5615473C}" type="datetimeFigureOut">
              <a:rPr lang="en-GB" smtClean="0"/>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15642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93108-9250-4DCF-BC68-D24F5615473C}" type="datetimeFigureOut">
              <a:rPr lang="en-GB" smtClean="0"/>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268129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93108-9250-4DCF-BC68-D24F5615473C}" type="datetimeFigureOut">
              <a:rPr lang="en-GB" smtClean="0"/>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06705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ounded Rectangle 4">
            <a:extLst>
              <a:ext uri="{FF2B5EF4-FFF2-40B4-BE49-F238E27FC236}">
                <a16:creationId xmlns:a16="http://schemas.microsoft.com/office/drawing/2014/main" id="{303F5A51-DE22-4E69-8ACC-665C278E8544}"/>
              </a:ext>
            </a:extLst>
          </p:cNvPr>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120660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Rounded Rectangle 4">
            <a:extLst>
              <a:ext uri="{FF2B5EF4-FFF2-40B4-BE49-F238E27FC236}">
                <a16:creationId xmlns:a16="http://schemas.microsoft.com/office/drawing/2014/main" id="{303F5A51-DE22-4E69-8ACC-665C278E8544}"/>
              </a:ext>
            </a:extLst>
          </p:cNvPr>
          <p:cNvSpPr/>
          <p:nvPr userDrawn="1"/>
        </p:nvSpPr>
        <p:spPr bwMode="auto">
          <a:xfrm>
            <a:off x="609601" y="438150"/>
            <a:ext cx="10960100" cy="5957888"/>
          </a:xfrm>
          <a:prstGeom prst="roundRect">
            <a:avLst>
              <a:gd name="adj" fmla="val 2649"/>
            </a:avLst>
          </a:prstGeom>
          <a:solidFill>
            <a:schemeClr val="bg1">
              <a:alpha val="90000"/>
            </a:schemeClr>
          </a:solidFill>
          <a:ln w="25400"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GB" sz="1350" dirty="0"/>
              <a:t> </a:t>
            </a:r>
          </a:p>
        </p:txBody>
      </p:sp>
      <p:sp>
        <p:nvSpPr>
          <p:cNvPr id="8" name="Title 5"/>
          <p:cNvSpPr>
            <a:spLocks noGrp="1"/>
          </p:cNvSpPr>
          <p:nvPr>
            <p:ph type="title"/>
          </p:nvPr>
        </p:nvSpPr>
        <p:spPr>
          <a:xfrm>
            <a:off x="609598" y="478895"/>
            <a:ext cx="10960100" cy="994306"/>
          </a:xfrm>
        </p:spPr>
        <p:txBody>
          <a:bodyPr>
            <a:noAutofit/>
          </a:bodyPr>
          <a:lstStyle>
            <a:lvl1pPr>
              <a:defRPr>
                <a:latin typeface="Twinkl" pitchFamily="2" charset="0"/>
              </a:defRPr>
            </a:lvl1pPr>
          </a:lstStyle>
          <a:p>
            <a:r>
              <a:rPr lang="en-US"/>
              <a:t>Click to edit Master title style</a:t>
            </a:r>
            <a:endParaRPr lang="en-GB" dirty="0"/>
          </a:p>
        </p:txBody>
      </p:sp>
    </p:spTree>
    <p:extLst>
      <p:ext uri="{BB962C8B-B14F-4D97-AF65-F5344CB8AC3E}">
        <p14:creationId xmlns:p14="http://schemas.microsoft.com/office/powerpoint/2010/main" val="31336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993108-9250-4DCF-BC68-D24F5615473C}" type="datetimeFigureOut">
              <a:rPr lang="en-GB" smtClean="0"/>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396021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993108-9250-4DCF-BC68-D24F5615473C}" type="datetimeFigureOut">
              <a:rPr lang="en-GB" smtClean="0"/>
              <a:t>15/05/2020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858614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993108-9250-4DCF-BC68-D24F5615473C}" type="datetimeFigureOut">
              <a:rPr lang="en-GB" smtClean="0"/>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77732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993108-9250-4DCF-BC68-D24F5615473C}" type="datetimeFigureOut">
              <a:rPr lang="en-GB" smtClean="0"/>
              <a:t>15/05/2020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54174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993108-9250-4DCF-BC68-D24F5615473C}" type="datetimeFigureOut">
              <a:rPr lang="en-GB" smtClean="0"/>
              <a:t>15/05/2020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957972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93108-9250-4DCF-BC68-D24F5615473C}" type="datetimeFigureOut">
              <a:rPr lang="en-GB" smtClean="0"/>
              <a:t>15/05/2020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117050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93108-9250-4DCF-BC68-D24F5615473C}" type="datetimeFigureOut">
              <a:rPr lang="en-GB" smtClean="0"/>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2760840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993108-9250-4DCF-BC68-D24F5615473C}" type="datetimeFigureOut">
              <a:rPr lang="en-GB" smtClean="0"/>
              <a:t>15/05/2020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19A8B3-B364-4738-8423-E27C2976770D}" type="slidenum">
              <a:rPr lang="en-GB" smtClean="0"/>
              <a:t>‹#›</a:t>
            </a:fld>
            <a:endParaRPr lang="en-GB"/>
          </a:p>
        </p:txBody>
      </p:sp>
    </p:spTree>
    <p:extLst>
      <p:ext uri="{BB962C8B-B14F-4D97-AF65-F5344CB8AC3E}">
        <p14:creationId xmlns:p14="http://schemas.microsoft.com/office/powerpoint/2010/main" val="276800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93108-9250-4DCF-BC68-D24F5615473C}" type="datetimeFigureOut">
              <a:rPr lang="en-GB" smtClean="0"/>
              <a:t>15/05/2020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9A8B3-B364-4738-8423-E27C2976770D}" type="slidenum">
              <a:rPr lang="en-GB" smtClean="0"/>
              <a:t>‹#›</a:t>
            </a:fld>
            <a:endParaRPr lang="en-GB"/>
          </a:p>
        </p:txBody>
      </p:sp>
    </p:spTree>
    <p:extLst>
      <p:ext uri="{BB962C8B-B14F-4D97-AF65-F5344CB8AC3E}">
        <p14:creationId xmlns:p14="http://schemas.microsoft.com/office/powerpoint/2010/main" val="415773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hyperlink" Target="https://www.youtube.com/watch?v=eWvyB-QvbV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jpe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jpeg"/><Relationship Id="rId1" Type="http://schemas.openxmlformats.org/officeDocument/2006/relationships/slideLayout" Target="../slideLayouts/slideLayout13.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1" y="479426"/>
            <a:ext cx="8220075" cy="993775"/>
          </a:xfrm>
        </p:spPr>
        <p:txBody>
          <a:bodyPr/>
          <a:lstStyle/>
          <a:p>
            <a:pPr eaLnBrk="1" hangingPunct="1"/>
            <a:r>
              <a:rPr lang="en-GB" altLang="en-US" smtClean="0">
                <a:latin typeface="Comic Sans MS" panose="030F0702030302020204" pitchFamily="66" charset="0"/>
              </a:rPr>
              <a:t>Now is…</a:t>
            </a:r>
          </a:p>
        </p:txBody>
      </p:sp>
      <p:pic>
        <p:nvPicPr>
          <p:cNvPr id="5122" name="Picture 2" descr="right click and select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8630" y="1473201"/>
            <a:ext cx="4250679" cy="4221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68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54475" y="7044485"/>
            <a:ext cx="9144000" cy="1655762"/>
          </a:xfrm>
        </p:spPr>
        <p:txBody>
          <a:bodyPr/>
          <a:lstStyle/>
          <a:p>
            <a:endParaRPr lang="en-GB" dirty="0"/>
          </a:p>
        </p:txBody>
      </p:sp>
      <p:pic>
        <p:nvPicPr>
          <p:cNvPr id="4" name="Picture 3"/>
          <p:cNvPicPr>
            <a:picLocks noChangeAspect="1"/>
          </p:cNvPicPr>
          <p:nvPr/>
        </p:nvPicPr>
        <p:blipFill>
          <a:blip r:embed="rId2"/>
          <a:stretch>
            <a:fillRect/>
          </a:stretch>
        </p:blipFill>
        <p:spPr>
          <a:xfrm>
            <a:off x="220194" y="164933"/>
            <a:ext cx="4598131" cy="6354202"/>
          </a:xfrm>
          <a:prstGeom prst="rect">
            <a:avLst/>
          </a:prstGeom>
        </p:spPr>
      </p:pic>
      <p:pic>
        <p:nvPicPr>
          <p:cNvPr id="5" name="Picture 4"/>
          <p:cNvPicPr>
            <a:picLocks noChangeAspect="1"/>
          </p:cNvPicPr>
          <p:nvPr/>
        </p:nvPicPr>
        <p:blipFill>
          <a:blip r:embed="rId3"/>
          <a:stretch>
            <a:fillRect/>
          </a:stretch>
        </p:blipFill>
        <p:spPr>
          <a:xfrm>
            <a:off x="4991548" y="3708507"/>
            <a:ext cx="3112489" cy="2324760"/>
          </a:xfrm>
          <a:prstGeom prst="rect">
            <a:avLst/>
          </a:prstGeom>
        </p:spPr>
      </p:pic>
      <p:pic>
        <p:nvPicPr>
          <p:cNvPr id="1026" name="Picture 2" descr="https://encrypted-tbn0.gstatic.com/images?q=tbn:ANd9GcSOf0XGEPoaS1jT97VIpUBZMWoxqPetFgZ4HnGpdPUovxUSR9wGi5X-gwLirTw:www.stonehome.net.au/4red/TwitsHTML/images/9780141322759_TheTwits_018.jpg&amp;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4037" y="3915783"/>
            <a:ext cx="3978143" cy="250475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275876" y="318177"/>
            <a:ext cx="6002768" cy="3693319"/>
          </a:xfrm>
          <a:prstGeom prst="rect">
            <a:avLst/>
          </a:prstGeom>
          <a:noFill/>
        </p:spPr>
        <p:txBody>
          <a:bodyPr wrap="square" rtlCol="0">
            <a:spAutoFit/>
          </a:bodyPr>
          <a:lstStyle/>
          <a:p>
            <a:pPr algn="ctr"/>
            <a:r>
              <a:rPr lang="en-GB" sz="6600" dirty="0" smtClean="0">
                <a:latin typeface="Candara Light" panose="020E0502030303020204" pitchFamily="34" charset="0"/>
              </a:rPr>
              <a:t>The Twits- </a:t>
            </a:r>
          </a:p>
          <a:p>
            <a:pPr algn="ctr"/>
            <a:r>
              <a:rPr lang="en-GB" sz="6600" dirty="0" smtClean="0">
                <a:latin typeface="Candara Light" panose="020E0502030303020204" pitchFamily="34" charset="0"/>
              </a:rPr>
              <a:t>Squiggly</a:t>
            </a:r>
          </a:p>
          <a:p>
            <a:pPr algn="ctr"/>
            <a:r>
              <a:rPr lang="en-GB" sz="6600" dirty="0">
                <a:latin typeface="Candara Light" panose="020E0502030303020204" pitchFamily="34" charset="0"/>
              </a:rPr>
              <a:t>S</a:t>
            </a:r>
            <a:r>
              <a:rPr lang="en-GB" sz="6600" dirty="0" smtClean="0">
                <a:latin typeface="Candara Light" panose="020E0502030303020204" pitchFamily="34" charset="0"/>
              </a:rPr>
              <a:t>paghetti </a:t>
            </a:r>
          </a:p>
          <a:p>
            <a:endParaRPr lang="en-GB" dirty="0"/>
          </a:p>
          <a:p>
            <a:endParaRPr lang="en-GB" dirty="0"/>
          </a:p>
        </p:txBody>
      </p:sp>
      <p:cxnSp>
        <p:nvCxnSpPr>
          <p:cNvPr id="8" name="Straight Arrow Connector 7"/>
          <p:cNvCxnSpPr/>
          <p:nvPr/>
        </p:nvCxnSpPr>
        <p:spPr>
          <a:xfrm flipV="1">
            <a:off x="7132320" y="5421854"/>
            <a:ext cx="1592132" cy="849854"/>
          </a:xfrm>
          <a:prstGeom prst="straightConnector1">
            <a:avLst/>
          </a:prstGeom>
          <a:ln w="1143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96435" y="5846781"/>
            <a:ext cx="2218765" cy="646331"/>
          </a:xfrm>
          <a:prstGeom prst="rect">
            <a:avLst/>
          </a:prstGeom>
          <a:noFill/>
        </p:spPr>
        <p:txBody>
          <a:bodyPr wrap="square" rtlCol="0">
            <a:spAutoFit/>
          </a:bodyPr>
          <a:lstStyle/>
          <a:p>
            <a:r>
              <a:rPr lang="en-GB" b="1" dirty="0" smtClean="0">
                <a:latin typeface="Candara Light" panose="020E0502030303020204" pitchFamily="34" charset="0"/>
              </a:rPr>
              <a:t>Click here to watch the BBC’s clip</a:t>
            </a:r>
            <a:endParaRPr lang="en-GB" b="1" dirty="0">
              <a:latin typeface="Candara Light" panose="020E0502030303020204" pitchFamily="34" charset="0"/>
            </a:endParaRPr>
          </a:p>
        </p:txBody>
      </p:sp>
    </p:spTree>
    <p:extLst>
      <p:ext uri="{BB962C8B-B14F-4D97-AF65-F5344CB8AC3E}">
        <p14:creationId xmlns:p14="http://schemas.microsoft.com/office/powerpoint/2010/main" val="35510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311778" y="320865"/>
            <a:ext cx="4310063" cy="993775"/>
          </a:xfrm>
        </p:spPr>
        <p:txBody>
          <a:bodyPr/>
          <a:lstStyle/>
          <a:p>
            <a:pPr eaLnBrk="1" hangingPunct="1"/>
            <a:r>
              <a:rPr lang="en-GB" altLang="en-US" sz="2800" u="sng" dirty="0">
                <a:latin typeface="Comic Sans MS" panose="030F0702030302020204" pitchFamily="66" charset="0"/>
              </a:rPr>
              <a:t>Learning Objectives:</a:t>
            </a:r>
          </a:p>
        </p:txBody>
      </p:sp>
      <p:sp>
        <p:nvSpPr>
          <p:cNvPr id="9219" name="Title 1"/>
          <p:cNvSpPr>
            <a:spLocks/>
          </p:cNvSpPr>
          <p:nvPr/>
        </p:nvSpPr>
        <p:spPr bwMode="auto">
          <a:xfrm>
            <a:off x="6457951" y="479426"/>
            <a:ext cx="4049713" cy="993775"/>
          </a:xfrm>
          <a:prstGeom prst="roundRect">
            <a:avLst>
              <a:gd name="adj" fmla="val 9639"/>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lIns="252000" tIns="252000" rIns="252000" bIns="252000" anchor="ctr" anchorCtr="1"/>
          <a:lstStyle>
            <a:lvl1pPr>
              <a:lnSpc>
                <a:spcPct val="90000"/>
              </a:lnSpc>
              <a:spcBef>
                <a:spcPts val="1000"/>
              </a:spcBef>
              <a:buFont typeface="Arial" panose="020B0604020202020204" pitchFamily="34" charset="0"/>
              <a:buChar char="•"/>
              <a:defRPr>
                <a:solidFill>
                  <a:srgbClr val="1C1C1C"/>
                </a:solidFill>
                <a:latin typeface="Twinkl" charset="0"/>
                <a:cs typeface="Twinkl" charset="0"/>
              </a:defRPr>
            </a:lvl1pPr>
            <a:lvl2pPr marL="685800" indent="-228600">
              <a:lnSpc>
                <a:spcPct val="90000"/>
              </a:lnSpc>
              <a:spcBef>
                <a:spcPts val="500"/>
              </a:spcBef>
              <a:buFont typeface="Arial" panose="020B0604020202020204" pitchFamily="34" charset="0"/>
              <a:buChar char="•"/>
              <a:defRPr sz="1600">
                <a:solidFill>
                  <a:srgbClr val="1C1C1C"/>
                </a:solidFill>
                <a:latin typeface="Twinkl" charset="0"/>
                <a:cs typeface="Twinkl" charset="0"/>
              </a:defRPr>
            </a:lvl2pPr>
            <a:lvl3pPr marL="1143000" indent="-228600">
              <a:lnSpc>
                <a:spcPct val="90000"/>
              </a:lnSpc>
              <a:spcBef>
                <a:spcPts val="500"/>
              </a:spcBef>
              <a:buFont typeface="Arial" panose="020B0604020202020204" pitchFamily="34" charset="0"/>
              <a:buChar char="•"/>
              <a:defRPr sz="1400">
                <a:solidFill>
                  <a:srgbClr val="1C1C1C"/>
                </a:solidFill>
                <a:latin typeface="Twinkl" charset="0"/>
                <a:cs typeface="Twinkl" charset="0"/>
              </a:defRPr>
            </a:lvl3pPr>
            <a:lvl4pPr marL="1600200" indent="-228600">
              <a:lnSpc>
                <a:spcPct val="90000"/>
              </a:lnSpc>
              <a:spcBef>
                <a:spcPts val="500"/>
              </a:spcBef>
              <a:buFont typeface="Arial" panose="020B0604020202020204" pitchFamily="34" charset="0"/>
              <a:buChar char="•"/>
              <a:defRPr sz="1400">
                <a:solidFill>
                  <a:srgbClr val="1C1C1C"/>
                </a:solidFill>
                <a:latin typeface="Twinkl" charset="0"/>
                <a:cs typeface="Twinkl" charset="0"/>
              </a:defRPr>
            </a:lvl4pPr>
            <a:lvl5pPr marL="2057400" indent="-228600">
              <a:lnSpc>
                <a:spcPct val="90000"/>
              </a:lnSpc>
              <a:spcBef>
                <a:spcPts val="500"/>
              </a:spcBef>
              <a:buFont typeface="Arial" panose="020B0604020202020204" pitchFamily="34" charset="0"/>
              <a:buChar char="•"/>
              <a:defRPr sz="1400">
                <a:solidFill>
                  <a:srgbClr val="1C1C1C"/>
                </a:solidFill>
                <a:latin typeface="Twinkl" charset="0"/>
                <a:cs typeface="Twinkl"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charset="0"/>
                <a:cs typeface="Twinkl"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charset="0"/>
                <a:cs typeface="Twinkl"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charset="0"/>
                <a:cs typeface="Twinkl"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1400">
                <a:solidFill>
                  <a:srgbClr val="1C1C1C"/>
                </a:solidFill>
                <a:latin typeface="Twinkl" charset="0"/>
                <a:cs typeface="Twinkl" charset="0"/>
              </a:defRPr>
            </a:lvl9pPr>
          </a:lstStyle>
          <a:p>
            <a:pPr eaLnBrk="1" hangingPunct="1">
              <a:spcBef>
                <a:spcPct val="0"/>
              </a:spcBef>
              <a:buFontTx/>
              <a:buNone/>
            </a:pPr>
            <a:r>
              <a:rPr lang="en-GB" altLang="en-US" sz="2800" b="1" u="sng" dirty="0" smtClean="0">
                <a:latin typeface="Comic Sans MS" panose="030F0702030302020204" pitchFamily="66" charset="0"/>
              </a:rPr>
              <a:t>:</a:t>
            </a:r>
            <a:endParaRPr lang="en-GB" altLang="en-US" sz="2800" b="1" u="sng" dirty="0">
              <a:latin typeface="Comic Sans MS" panose="030F0702030302020204" pitchFamily="66" charset="0"/>
            </a:endParaRPr>
          </a:p>
        </p:txBody>
      </p:sp>
      <p:sp>
        <p:nvSpPr>
          <p:cNvPr id="4" name="Rectangle 3"/>
          <p:cNvSpPr/>
          <p:nvPr/>
        </p:nvSpPr>
        <p:spPr>
          <a:xfrm>
            <a:off x="820270" y="309966"/>
            <a:ext cx="10555485" cy="5998759"/>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Rectangle 5"/>
          <p:cNvSpPr/>
          <p:nvPr/>
        </p:nvSpPr>
        <p:spPr>
          <a:xfrm>
            <a:off x="1048872" y="976314"/>
            <a:ext cx="9722450" cy="1615538"/>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1048872" y="2701403"/>
            <a:ext cx="9722450" cy="1289762"/>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ectangle 7"/>
          <p:cNvSpPr/>
          <p:nvPr/>
        </p:nvSpPr>
        <p:spPr>
          <a:xfrm>
            <a:off x="1048872" y="4149726"/>
            <a:ext cx="9722450" cy="192561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3074" name="Picture 2" descr="right click and select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4729" y="1313621"/>
            <a:ext cx="7176416" cy="1278231"/>
          </a:xfrm>
          <a:prstGeom prst="rect">
            <a:avLst/>
          </a:prstGeom>
          <a:noFill/>
          <a:ln w="50800">
            <a:noFill/>
          </a:ln>
          <a:extLst>
            <a:ext uri="{909E8E84-426E-40DD-AFC4-6F175D3DCCD1}">
              <a14:hiddenFill xmlns:a14="http://schemas.microsoft.com/office/drawing/2010/main">
                <a:solidFill>
                  <a:srgbClr val="FFFFFF"/>
                </a:solidFill>
              </a14:hiddenFill>
            </a:ext>
          </a:extLst>
        </p:spPr>
      </p:pic>
      <p:pic>
        <p:nvPicPr>
          <p:cNvPr id="3078" name="Picture 6" descr="right click and select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739" y="4299794"/>
            <a:ext cx="7362396" cy="1625474"/>
          </a:xfrm>
          <a:prstGeom prst="rect">
            <a:avLst/>
          </a:prstGeom>
          <a:noFill/>
          <a:ln w="50800">
            <a:noFill/>
          </a:ln>
          <a:extLst>
            <a:ext uri="{909E8E84-426E-40DD-AFC4-6F175D3DCCD1}">
              <a14:hiddenFill xmlns:a14="http://schemas.microsoft.com/office/drawing/2010/main">
                <a:solidFill>
                  <a:srgbClr val="FFFFFF"/>
                </a:solidFill>
              </a14:hiddenFill>
            </a:ext>
          </a:extLst>
        </p:spPr>
      </p:pic>
      <p:pic>
        <p:nvPicPr>
          <p:cNvPr id="2" name="Picture 2" descr="right click and select cop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1739" y="2826229"/>
            <a:ext cx="5340102" cy="1473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91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297" y="375863"/>
            <a:ext cx="10960100" cy="994306"/>
          </a:xfrm>
        </p:spPr>
        <p:txBody>
          <a:bodyPr/>
          <a:lstStyle/>
          <a:p>
            <a:pPr algn="ctr"/>
            <a:r>
              <a:rPr lang="en-GB" dirty="0" smtClean="0">
                <a:latin typeface="Candara" panose="020E0502030303020204" pitchFamily="34" charset="0"/>
              </a:rPr>
              <a:t>Task </a:t>
            </a:r>
            <a:br>
              <a:rPr lang="en-GB" dirty="0" smtClean="0">
                <a:latin typeface="Candara" panose="020E0502030303020204" pitchFamily="34" charset="0"/>
              </a:rPr>
            </a:br>
            <a:endParaRPr lang="en-GB" dirty="0">
              <a:latin typeface="Candara" panose="020E0502030303020204" pitchFamily="34" charset="0"/>
            </a:endParaRPr>
          </a:p>
        </p:txBody>
      </p:sp>
      <p:pic>
        <p:nvPicPr>
          <p:cNvPr id="1026" name="Picture 2" descr="right click and select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810" y="1068946"/>
            <a:ext cx="9065396" cy="4827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18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417735" y="835316"/>
            <a:ext cx="7857641" cy="1754326"/>
          </a:xfrm>
          <a:prstGeom prst="rect">
            <a:avLst/>
          </a:prstGeom>
        </p:spPr>
        <p:txBody>
          <a:bodyPr wrap="square">
            <a:spAutoFit/>
          </a:bodyPr>
          <a:lstStyle/>
          <a:p>
            <a:r>
              <a:rPr lang="en-GB" b="1" dirty="0" smtClean="0"/>
              <a:t>Mrs Twit</a:t>
            </a:r>
            <a:r>
              <a:rPr lang="en-GB" dirty="0" smtClean="0"/>
              <a:t>	</a:t>
            </a:r>
            <a:r>
              <a:rPr lang="en-GB" i="1" dirty="0" smtClean="0"/>
              <a:t>(Starting to shake and barely containing her laughter) </a:t>
            </a:r>
            <a:r>
              <a:rPr lang="en-GB" b="1" dirty="0" smtClean="0"/>
              <a:t>So, do you want to know why your spaghetti was squishy?</a:t>
            </a:r>
          </a:p>
          <a:p>
            <a:endParaRPr lang="en-GB" dirty="0" smtClean="0"/>
          </a:p>
          <a:p>
            <a:endParaRPr lang="en-GB" dirty="0"/>
          </a:p>
          <a:p>
            <a:endParaRPr lang="en-GB" dirty="0" smtClean="0"/>
          </a:p>
          <a:p>
            <a:endParaRPr lang="en-GB" dirty="0" smtClean="0"/>
          </a:p>
        </p:txBody>
      </p:sp>
      <p:pic>
        <p:nvPicPr>
          <p:cNvPr id="7170" name="Picture 2" descr="https://encrypted-tbn0.gstatic.com/images?q=tbn:ANd9GcQ1EYfd0t--flkTg6oHM-7z9CSOrFCJE5AZ2g8N8uCyD6gUak5dJ26C84Cc-Vco:https://parkhillprimaryschool.co.uk/wp-content/uploads/2018/09/mr-twit.jp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214" y="2644397"/>
            <a:ext cx="1543050" cy="10287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231755" y="2835581"/>
            <a:ext cx="8229600" cy="646331"/>
          </a:xfrm>
          <a:prstGeom prst="rect">
            <a:avLst/>
          </a:prstGeom>
        </p:spPr>
        <p:txBody>
          <a:bodyPr wrap="square">
            <a:spAutoFit/>
          </a:bodyPr>
          <a:lstStyle/>
          <a:p>
            <a:endParaRPr lang="en-GB" dirty="0" smtClean="0"/>
          </a:p>
          <a:p>
            <a:r>
              <a:rPr lang="en-GB" b="1" dirty="0" smtClean="0"/>
              <a:t>Mr Twit</a:t>
            </a:r>
            <a:r>
              <a:rPr lang="en-GB" dirty="0" smtClean="0"/>
              <a:t>	</a:t>
            </a:r>
            <a:r>
              <a:rPr lang="en-GB" i="1" dirty="0" smtClean="0"/>
              <a:t>(Wipes sauce from his beard with the tablecloth and looks suspicious)</a:t>
            </a:r>
            <a:r>
              <a:rPr lang="en-GB" dirty="0" smtClean="0"/>
              <a:t> </a:t>
            </a:r>
            <a:r>
              <a:rPr lang="en-GB" b="1" dirty="0" smtClean="0"/>
              <a:t>Why?! </a:t>
            </a:r>
          </a:p>
        </p:txBody>
      </p:sp>
      <p:pic>
        <p:nvPicPr>
          <p:cNvPr id="7172" name="Picture 4" descr="https://encrypted-tbn0.gstatic.com/images?q=tbn:ANd9GcTRQxGQMLod0jvxPtGrmZ9kcXGnkyr4T4BFdN1oHdc8aNz8280d201WYSnpqxY:https://pbs.twimg.com/media/B6xwgY_IUAEBAov.jpg&am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54" y="711609"/>
            <a:ext cx="1735810" cy="12676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417735" y="4214318"/>
            <a:ext cx="8787539" cy="923330"/>
          </a:xfrm>
          <a:prstGeom prst="rect">
            <a:avLst/>
          </a:prstGeom>
        </p:spPr>
        <p:txBody>
          <a:bodyPr wrap="square">
            <a:spAutoFit/>
          </a:bodyPr>
          <a:lstStyle/>
          <a:p>
            <a:endParaRPr lang="en-GB" dirty="0" smtClean="0"/>
          </a:p>
          <a:p>
            <a:r>
              <a:rPr lang="en-GB" b="1" dirty="0" smtClean="0"/>
              <a:t>Mrs Twit</a:t>
            </a:r>
            <a:r>
              <a:rPr lang="en-GB" dirty="0" smtClean="0"/>
              <a:t>	</a:t>
            </a:r>
            <a:r>
              <a:rPr lang="en-GB" i="1" dirty="0" smtClean="0"/>
              <a:t>(screaming with laughter and rocking in her chair) </a:t>
            </a:r>
            <a:r>
              <a:rPr lang="en-GB" b="1" dirty="0" smtClean="0"/>
              <a:t>Because it was worms you horrible old fool! </a:t>
            </a:r>
            <a:endParaRPr lang="en-GB" dirty="0" smtClean="0"/>
          </a:p>
        </p:txBody>
      </p:sp>
      <p:pic>
        <p:nvPicPr>
          <p:cNvPr id="13" name="Picture 4" descr="https://encrypted-tbn0.gstatic.com/images?q=tbn:ANd9GcTRQxGQMLod0jvxPtGrmZ9kcXGnkyr4T4BFdN1oHdc8aNz8280d201WYSnpqxY:https://pbs.twimg.com/media/B6xwgY_IUAEBAov.jpg&am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69" y="4071274"/>
            <a:ext cx="1735810" cy="12676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539138" y="6021577"/>
            <a:ext cx="6096000" cy="646331"/>
          </a:xfrm>
          <a:prstGeom prst="rect">
            <a:avLst/>
          </a:prstGeom>
        </p:spPr>
        <p:txBody>
          <a:bodyPr>
            <a:spAutoFit/>
          </a:bodyPr>
          <a:lstStyle/>
          <a:p>
            <a:r>
              <a:rPr lang="en-GB" dirty="0" smtClean="0"/>
              <a:t>Mr Twit splutters and makes horrible sickly groaning </a:t>
            </a:r>
            <a:r>
              <a:rPr lang="en-GB" dirty="0" smtClean="0"/>
              <a:t>noises </a:t>
            </a:r>
            <a:r>
              <a:rPr lang="en-GB" b="1" dirty="0"/>
              <a:t>‘</a:t>
            </a:r>
            <a:r>
              <a:rPr lang="en-GB" b="1" dirty="0" err="1"/>
              <a:t>eww</a:t>
            </a:r>
            <a:r>
              <a:rPr lang="en-GB" dirty="0"/>
              <a:t>’ </a:t>
            </a:r>
            <a:endParaRPr lang="en-GB" dirty="0" smtClean="0"/>
          </a:p>
        </p:txBody>
      </p:sp>
      <p:pic>
        <p:nvPicPr>
          <p:cNvPr id="12" name="Picture 11"/>
          <p:cNvPicPr>
            <a:picLocks noChangeAspect="1"/>
          </p:cNvPicPr>
          <p:nvPr/>
        </p:nvPicPr>
        <p:blipFill>
          <a:blip r:embed="rId4"/>
          <a:stretch>
            <a:fillRect/>
          </a:stretch>
        </p:blipFill>
        <p:spPr>
          <a:xfrm>
            <a:off x="689333" y="5573902"/>
            <a:ext cx="1542422" cy="1030313"/>
          </a:xfrm>
          <a:prstGeom prst="rect">
            <a:avLst/>
          </a:prstGeom>
        </p:spPr>
      </p:pic>
      <p:sp>
        <p:nvSpPr>
          <p:cNvPr id="14" name="TextBox 13"/>
          <p:cNvSpPr txBox="1"/>
          <p:nvPr/>
        </p:nvSpPr>
        <p:spPr>
          <a:xfrm>
            <a:off x="3285640" y="49204"/>
            <a:ext cx="5656882" cy="646331"/>
          </a:xfrm>
          <a:prstGeom prst="rect">
            <a:avLst/>
          </a:prstGeom>
          <a:noFill/>
        </p:spPr>
        <p:txBody>
          <a:bodyPr wrap="square" rtlCol="0">
            <a:spAutoFit/>
          </a:bodyPr>
          <a:lstStyle/>
          <a:p>
            <a:pPr algn="ctr"/>
            <a:r>
              <a:rPr lang="en-GB" sz="3600" b="1" dirty="0" smtClean="0">
                <a:latin typeface="Candara Light" panose="020E0502030303020204" pitchFamily="34" charset="0"/>
              </a:rPr>
              <a:t>Performance script </a:t>
            </a:r>
            <a:endParaRPr lang="en-GB" sz="3600" b="1" dirty="0">
              <a:latin typeface="Candara Light" panose="020E0502030303020204" pitchFamily="34" charset="0"/>
            </a:endParaRPr>
          </a:p>
        </p:txBody>
      </p:sp>
    </p:spTree>
    <p:extLst>
      <p:ext uri="{BB962C8B-B14F-4D97-AF65-F5344CB8AC3E}">
        <p14:creationId xmlns:p14="http://schemas.microsoft.com/office/powerpoint/2010/main" val="165025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140046" y="657032"/>
            <a:ext cx="7857641" cy="1477328"/>
          </a:xfrm>
          <a:prstGeom prst="rect">
            <a:avLst/>
          </a:prstGeom>
        </p:spPr>
        <p:txBody>
          <a:bodyPr wrap="square">
            <a:spAutoFit/>
          </a:bodyPr>
          <a:lstStyle/>
          <a:p>
            <a:r>
              <a:rPr lang="en-GB" b="1" dirty="0" smtClean="0"/>
              <a:t>Mrs Twit</a:t>
            </a:r>
            <a:r>
              <a:rPr lang="en-GB" dirty="0" smtClean="0"/>
              <a:t>	</a:t>
            </a:r>
            <a:r>
              <a:rPr lang="en-GB" i="1" dirty="0" smtClean="0"/>
              <a:t>(Starting to shake and barely containing her laughter) </a:t>
            </a:r>
            <a:r>
              <a:rPr lang="en-GB" b="1" dirty="0" smtClean="0"/>
              <a:t>So, do you want to know why your spaghetti was squishy?</a:t>
            </a:r>
          </a:p>
          <a:p>
            <a:endParaRPr lang="en-GB" dirty="0"/>
          </a:p>
          <a:p>
            <a:endParaRPr lang="en-GB" dirty="0" smtClean="0"/>
          </a:p>
          <a:p>
            <a:endParaRPr lang="en-GB" dirty="0" smtClean="0"/>
          </a:p>
        </p:txBody>
      </p:sp>
      <p:pic>
        <p:nvPicPr>
          <p:cNvPr id="7170" name="Picture 2" descr="https://encrypted-tbn0.gstatic.com/images?q=tbn:ANd9GcQ1EYfd0t--flkTg6oHM-7z9CSOrFCJE5AZ2g8N8uCyD6gUak5dJ26C84Cc-Vco:https://parkhillprimaryschool.co.uk/wp-content/uploads/2018/09/mr-twit.jpg&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214" y="2644397"/>
            <a:ext cx="1543050" cy="102870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231755" y="2835581"/>
            <a:ext cx="8229600" cy="646331"/>
          </a:xfrm>
          <a:prstGeom prst="rect">
            <a:avLst/>
          </a:prstGeom>
        </p:spPr>
        <p:txBody>
          <a:bodyPr wrap="square">
            <a:spAutoFit/>
          </a:bodyPr>
          <a:lstStyle/>
          <a:p>
            <a:endParaRPr lang="en-GB" dirty="0" smtClean="0"/>
          </a:p>
          <a:p>
            <a:r>
              <a:rPr lang="en-GB" b="1" dirty="0" smtClean="0"/>
              <a:t>Mr Twit</a:t>
            </a:r>
            <a:r>
              <a:rPr lang="en-GB" dirty="0" smtClean="0"/>
              <a:t>	</a:t>
            </a:r>
            <a:r>
              <a:rPr lang="en-GB" i="1" dirty="0" smtClean="0"/>
              <a:t>(Wipes sauce from his beard with the tablecloth and looks suspicious)</a:t>
            </a:r>
            <a:r>
              <a:rPr lang="en-GB" dirty="0" smtClean="0"/>
              <a:t> </a:t>
            </a:r>
            <a:r>
              <a:rPr lang="en-GB" b="1" dirty="0" smtClean="0"/>
              <a:t>Why?! </a:t>
            </a:r>
          </a:p>
        </p:txBody>
      </p:sp>
      <p:pic>
        <p:nvPicPr>
          <p:cNvPr id="7172" name="Picture 4" descr="https://encrypted-tbn0.gstatic.com/images?q=tbn:ANd9GcTRQxGQMLod0jvxPtGrmZ9kcXGnkyr4T4BFdN1oHdc8aNz8280d201WYSnpqxY:https://pbs.twimg.com/media/B6xwgY_IUAEBAov.jpg&am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454" y="711609"/>
            <a:ext cx="1735810" cy="12676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536375" y="4263150"/>
            <a:ext cx="8787539" cy="923330"/>
          </a:xfrm>
          <a:prstGeom prst="rect">
            <a:avLst/>
          </a:prstGeom>
        </p:spPr>
        <p:txBody>
          <a:bodyPr wrap="square">
            <a:spAutoFit/>
          </a:bodyPr>
          <a:lstStyle/>
          <a:p>
            <a:endParaRPr lang="en-GB" dirty="0" smtClean="0"/>
          </a:p>
          <a:p>
            <a:r>
              <a:rPr lang="en-GB" b="1" dirty="0" smtClean="0"/>
              <a:t>Mrs Twit</a:t>
            </a:r>
            <a:r>
              <a:rPr lang="en-GB" dirty="0" smtClean="0"/>
              <a:t>	</a:t>
            </a:r>
            <a:r>
              <a:rPr lang="en-GB" i="1" dirty="0" smtClean="0"/>
              <a:t>(screaming with laughter and rocking in her chair) </a:t>
            </a:r>
            <a:r>
              <a:rPr lang="en-GB" b="1" dirty="0" smtClean="0"/>
              <a:t>Because it was worms you horrible old fool! </a:t>
            </a:r>
            <a:endParaRPr lang="en-GB" dirty="0" smtClean="0"/>
          </a:p>
        </p:txBody>
      </p:sp>
      <p:pic>
        <p:nvPicPr>
          <p:cNvPr id="13" name="Picture 4" descr="https://encrypted-tbn0.gstatic.com/images?q=tbn:ANd9GcTRQxGQMLod0jvxPtGrmZ9kcXGnkyr4T4BFdN1oHdc8aNz8280d201WYSnpqxY:https://pbs.twimg.com/media/B6xwgY_IUAEBAov.jpg&am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69" y="4071274"/>
            <a:ext cx="1735810" cy="12676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539138" y="6021577"/>
            <a:ext cx="6096000" cy="369332"/>
          </a:xfrm>
          <a:prstGeom prst="rect">
            <a:avLst/>
          </a:prstGeom>
        </p:spPr>
        <p:txBody>
          <a:bodyPr>
            <a:spAutoFit/>
          </a:bodyPr>
          <a:lstStyle/>
          <a:p>
            <a:r>
              <a:rPr lang="en-GB" dirty="0" smtClean="0"/>
              <a:t>Mr Twit </a:t>
            </a:r>
            <a:r>
              <a:rPr lang="en-GB" dirty="0" smtClean="0"/>
              <a:t>makes </a:t>
            </a:r>
            <a:r>
              <a:rPr lang="en-GB" dirty="0" smtClean="0"/>
              <a:t>horrible sickly groaning </a:t>
            </a:r>
            <a:r>
              <a:rPr lang="en-GB" dirty="0" smtClean="0"/>
              <a:t>noises</a:t>
            </a:r>
            <a:r>
              <a:rPr lang="en-GB" b="1" dirty="0" smtClean="0"/>
              <a:t> ‘</a:t>
            </a:r>
            <a:r>
              <a:rPr lang="en-GB" b="1" dirty="0" err="1" smtClean="0"/>
              <a:t>eww</a:t>
            </a:r>
            <a:r>
              <a:rPr lang="en-GB" dirty="0" smtClean="0"/>
              <a:t>’</a:t>
            </a:r>
            <a:r>
              <a:rPr lang="en-GB" dirty="0" smtClean="0"/>
              <a:t> </a:t>
            </a:r>
            <a:endParaRPr lang="en-GB" dirty="0" smtClean="0"/>
          </a:p>
        </p:txBody>
      </p:sp>
      <p:pic>
        <p:nvPicPr>
          <p:cNvPr id="12" name="Picture 11"/>
          <p:cNvPicPr>
            <a:picLocks noChangeAspect="1"/>
          </p:cNvPicPr>
          <p:nvPr/>
        </p:nvPicPr>
        <p:blipFill>
          <a:blip r:embed="rId4"/>
          <a:stretch>
            <a:fillRect/>
          </a:stretch>
        </p:blipFill>
        <p:spPr>
          <a:xfrm>
            <a:off x="518702" y="5552847"/>
            <a:ext cx="1542422" cy="1030313"/>
          </a:xfrm>
          <a:prstGeom prst="rect">
            <a:avLst/>
          </a:prstGeom>
        </p:spPr>
      </p:pic>
      <p:sp>
        <p:nvSpPr>
          <p:cNvPr id="14" name="TextBox 13"/>
          <p:cNvSpPr txBox="1"/>
          <p:nvPr/>
        </p:nvSpPr>
        <p:spPr>
          <a:xfrm>
            <a:off x="3285640" y="49204"/>
            <a:ext cx="5656882" cy="461665"/>
          </a:xfrm>
          <a:prstGeom prst="rect">
            <a:avLst/>
          </a:prstGeom>
          <a:noFill/>
        </p:spPr>
        <p:txBody>
          <a:bodyPr wrap="square" rtlCol="0">
            <a:spAutoFit/>
          </a:bodyPr>
          <a:lstStyle/>
          <a:p>
            <a:pPr algn="ctr"/>
            <a:r>
              <a:rPr lang="en-GB" sz="2400" b="1" dirty="0" smtClean="0">
                <a:latin typeface="Candara Light" panose="020E0502030303020204" pitchFamily="34" charset="0"/>
              </a:rPr>
              <a:t>Performance </a:t>
            </a:r>
            <a:r>
              <a:rPr lang="en-GB" sz="2400" b="1" dirty="0" smtClean="0">
                <a:latin typeface="Candara Light" panose="020E0502030303020204" pitchFamily="34" charset="0"/>
              </a:rPr>
              <a:t>script- acting suggestions  </a:t>
            </a:r>
            <a:endParaRPr lang="en-GB" sz="2400" b="1" dirty="0">
              <a:latin typeface="Candara Light" panose="020E0502030303020204" pitchFamily="34" charset="0"/>
            </a:endParaRPr>
          </a:p>
        </p:txBody>
      </p:sp>
      <p:pic>
        <p:nvPicPr>
          <p:cNvPr id="2050" name="Picture 2" descr="right click and select cop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408" y="3253474"/>
            <a:ext cx="1196707" cy="7003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ight click and select cop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4533" y="3538407"/>
            <a:ext cx="1070418" cy="94196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ight click and select cop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52571" y="3538408"/>
            <a:ext cx="2942378" cy="87039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right click and select cop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8127" y="1654493"/>
            <a:ext cx="1365536" cy="107749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right click and select copy"/>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30332" y="1647229"/>
            <a:ext cx="2292440" cy="114186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right click and select cop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61761" y="1596839"/>
            <a:ext cx="978032" cy="75233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right click and select cop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82739" y="4586616"/>
            <a:ext cx="978032" cy="75233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right click and select copy"/>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30332" y="4869049"/>
            <a:ext cx="1145354" cy="786161"/>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right click and select copy"/>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65779" y="5655210"/>
            <a:ext cx="1030491" cy="792686"/>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right click and select copy"/>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34971" y="5854292"/>
            <a:ext cx="710060" cy="799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83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485" y="805912"/>
            <a:ext cx="3735091" cy="2862322"/>
          </a:xfrm>
          <a:prstGeom prst="rect">
            <a:avLst/>
          </a:prstGeom>
          <a:noFill/>
          <a:ln w="101600">
            <a:solidFill>
              <a:srgbClr val="0070C0"/>
            </a:solidFill>
          </a:ln>
        </p:spPr>
        <p:txBody>
          <a:bodyPr wrap="square" rtlCol="0">
            <a:spAutoFit/>
          </a:bodyPr>
          <a:lstStyle/>
          <a:p>
            <a:pPr marL="285750" indent="-285750">
              <a:buFont typeface="Arial" panose="020B0604020202020204" pitchFamily="34" charset="0"/>
              <a:buChar char="•"/>
            </a:pPr>
            <a:r>
              <a:rPr lang="en-GB" dirty="0" smtClean="0"/>
              <a:t>Say the line or sign ‘why’</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a:t>
            </a:r>
            <a:r>
              <a:rPr lang="en-GB" dirty="0" err="1" smtClean="0"/>
              <a:t>eww</a:t>
            </a:r>
            <a:r>
              <a:rPr lang="en-GB" dirty="0" smtClean="0"/>
              <a:t>’ or groan when you find out it is worms you are eating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Pretend to spit the food out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Shake your head</a:t>
            </a:r>
          </a:p>
          <a:p>
            <a:pPr marL="285750" indent="-285750">
              <a:buFont typeface="Arial" panose="020B0604020202020204" pitchFamily="34" charset="0"/>
              <a:buChar char="•"/>
            </a:pPr>
            <a:endParaRPr lang="en-GB" dirty="0"/>
          </a:p>
        </p:txBody>
      </p:sp>
      <p:sp>
        <p:nvSpPr>
          <p:cNvPr id="5" name="TextBox 4"/>
          <p:cNvSpPr txBox="1"/>
          <p:nvPr/>
        </p:nvSpPr>
        <p:spPr>
          <a:xfrm>
            <a:off x="4298197" y="805909"/>
            <a:ext cx="3735091" cy="4524315"/>
          </a:xfrm>
          <a:prstGeom prst="rect">
            <a:avLst/>
          </a:prstGeom>
          <a:noFill/>
          <a:ln w="101600">
            <a:solidFill>
              <a:srgbClr val="00B050"/>
            </a:solidFill>
          </a:ln>
        </p:spPr>
        <p:txBody>
          <a:bodyPr wrap="square" rtlCol="0">
            <a:spAutoFit/>
          </a:bodyPr>
          <a:lstStyle/>
          <a:p>
            <a:pPr marL="285750" indent="-285750">
              <a:buFont typeface="Arial" panose="020B0604020202020204" pitchFamily="34" charset="0"/>
              <a:buChar char="•"/>
            </a:pPr>
            <a:r>
              <a:rPr lang="en-GB" dirty="0" smtClean="0"/>
              <a:t>Say or sign the lines of Mrs </a:t>
            </a:r>
            <a:r>
              <a:rPr lang="en-GB" dirty="0" smtClean="0"/>
              <a:t>Twit</a:t>
            </a: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Use your face to make Mrs </a:t>
            </a:r>
            <a:r>
              <a:rPr lang="en-GB" dirty="0" smtClean="0"/>
              <a:t>Twit look </a:t>
            </a:r>
            <a:r>
              <a:rPr lang="en-GB" dirty="0" smtClean="0"/>
              <a:t>mean</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Try to change your voice to sound </a:t>
            </a:r>
            <a:r>
              <a:rPr lang="en-GB" dirty="0" smtClean="0"/>
              <a:t>mean</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Start to smile when Mr Twit tries his </a:t>
            </a:r>
            <a:r>
              <a:rPr lang="en-GB" dirty="0" smtClean="0"/>
              <a:t>spaghetti</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Start to laugh after you say ‘it was worms you horrible old fool   </a:t>
            </a: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p:txBody>
      </p:sp>
      <p:sp>
        <p:nvSpPr>
          <p:cNvPr id="6" name="TextBox 5"/>
          <p:cNvSpPr txBox="1"/>
          <p:nvPr/>
        </p:nvSpPr>
        <p:spPr>
          <a:xfrm>
            <a:off x="8332923" y="805909"/>
            <a:ext cx="3735091" cy="5078313"/>
          </a:xfrm>
          <a:prstGeom prst="rect">
            <a:avLst/>
          </a:prstGeom>
          <a:noFill/>
          <a:ln w="101600">
            <a:solidFill>
              <a:srgbClr val="FF0000"/>
            </a:solidFill>
          </a:ln>
        </p:spPr>
        <p:txBody>
          <a:bodyPr wrap="square" rtlCol="0">
            <a:spAutoFit/>
          </a:bodyPr>
          <a:lstStyle/>
          <a:p>
            <a:pPr marL="285750" indent="-285750">
              <a:buFont typeface="Arial" panose="020B0604020202020204" pitchFamily="34" charset="0"/>
              <a:buChar char="•"/>
            </a:pPr>
            <a:r>
              <a:rPr lang="en-GB" dirty="0" smtClean="0"/>
              <a:t>Use your voice to sound like you are planning something bad.</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Change your voice, say  ‘it was worms you horrible old fool’ in a louder voice </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Use your body to ‘hunch’ like Mrs Twit</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Laugh uncontrollably when Mr Twit finds out he is eating worms. Build this up by </a:t>
            </a:r>
            <a:r>
              <a:rPr lang="en-GB" dirty="0" smtClean="0"/>
              <a:t>giggling</a:t>
            </a:r>
            <a:r>
              <a:rPr lang="en-GB" dirty="0" smtClean="0"/>
              <a:t> </a:t>
            </a:r>
            <a:r>
              <a:rPr lang="en-GB" dirty="0" smtClean="0"/>
              <a:t>before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Try to learn the rest of the script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Stay in character the whole time  </a:t>
            </a:r>
          </a:p>
          <a:p>
            <a:pPr marL="285750" indent="-285750">
              <a:buFont typeface="Arial" panose="020B0604020202020204" pitchFamily="34" charset="0"/>
              <a:buChar char="•"/>
            </a:pPr>
            <a:endParaRPr lang="en-GB" dirty="0"/>
          </a:p>
        </p:txBody>
      </p:sp>
      <p:sp>
        <p:nvSpPr>
          <p:cNvPr id="8" name="TextBox 7"/>
          <p:cNvSpPr txBox="1"/>
          <p:nvPr/>
        </p:nvSpPr>
        <p:spPr>
          <a:xfrm>
            <a:off x="3735092" y="0"/>
            <a:ext cx="4850969" cy="707886"/>
          </a:xfrm>
          <a:prstGeom prst="rect">
            <a:avLst/>
          </a:prstGeom>
          <a:noFill/>
        </p:spPr>
        <p:txBody>
          <a:bodyPr wrap="square" rtlCol="0">
            <a:spAutoFit/>
          </a:bodyPr>
          <a:lstStyle/>
          <a:p>
            <a:pPr algn="ctr"/>
            <a:r>
              <a:rPr lang="en-GB" sz="4000" b="1" dirty="0" smtClean="0">
                <a:latin typeface="Candara Light" panose="020E0502030303020204" pitchFamily="34" charset="0"/>
              </a:rPr>
              <a:t>Success criteria </a:t>
            </a:r>
            <a:endParaRPr lang="en-GB" sz="4000" b="1" dirty="0">
              <a:latin typeface="Candara Light" panose="020E0502030303020204" pitchFamily="34" charset="0"/>
            </a:endParaRPr>
          </a:p>
        </p:txBody>
      </p:sp>
    </p:spTree>
    <p:extLst>
      <p:ext uri="{BB962C8B-B14F-4D97-AF65-F5344CB8AC3E}">
        <p14:creationId xmlns:p14="http://schemas.microsoft.com/office/powerpoint/2010/main" val="238177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32" y="0"/>
            <a:ext cx="12181668" cy="7017306"/>
          </a:xfrm>
          <a:prstGeom prst="rect">
            <a:avLst/>
          </a:prstGeom>
        </p:spPr>
        <p:txBody>
          <a:bodyPr wrap="square">
            <a:spAutoFit/>
          </a:bodyPr>
          <a:lstStyle/>
          <a:p>
            <a:r>
              <a:rPr lang="en-GB" dirty="0" smtClean="0"/>
              <a:t>The Twits (Play script)</a:t>
            </a:r>
          </a:p>
          <a:p>
            <a:endParaRPr lang="en-GB" dirty="0" smtClean="0"/>
          </a:p>
          <a:p>
            <a:r>
              <a:rPr lang="en-GB" dirty="0" smtClean="0"/>
              <a:t>List of Characters (3):</a:t>
            </a:r>
          </a:p>
          <a:p>
            <a:r>
              <a:rPr lang="en-GB" dirty="0" smtClean="0"/>
              <a:t>Narrator</a:t>
            </a:r>
          </a:p>
          <a:p>
            <a:r>
              <a:rPr lang="en-GB" dirty="0" smtClean="0"/>
              <a:t>Mr Twit</a:t>
            </a:r>
          </a:p>
          <a:p>
            <a:r>
              <a:rPr lang="en-GB" dirty="0" smtClean="0"/>
              <a:t>Mrs Twit</a:t>
            </a:r>
          </a:p>
          <a:p>
            <a:endParaRPr lang="en-GB" dirty="0" smtClean="0"/>
          </a:p>
          <a:p>
            <a:r>
              <a:rPr lang="en-GB" dirty="0" smtClean="0"/>
              <a:t>Scene Seven – The Wormy Spaghetti</a:t>
            </a:r>
          </a:p>
          <a:p>
            <a:r>
              <a:rPr lang="en-GB" dirty="0" smtClean="0"/>
              <a:t>(Lunchtime at the Twit’s dirty, grubby dinner table)</a:t>
            </a:r>
          </a:p>
          <a:p>
            <a:endParaRPr lang="en-GB" dirty="0" smtClean="0"/>
          </a:p>
          <a:p>
            <a:r>
              <a:rPr lang="en-GB" b="1" dirty="0" smtClean="0"/>
              <a:t>Narrator:</a:t>
            </a:r>
          </a:p>
          <a:p>
            <a:r>
              <a:rPr lang="en-GB" dirty="0" smtClean="0"/>
              <a:t>	To get her revenge for the frog trick, Mrs Twit has dug up some wriggly garden worms and put them in Mr Twit’s lunchtime spaghetti. </a:t>
            </a:r>
          </a:p>
          <a:p>
            <a:r>
              <a:rPr lang="en-GB" dirty="0" smtClean="0"/>
              <a:t>Oh yes - She was going to enjoy this lunch.. Cheery music)</a:t>
            </a:r>
          </a:p>
          <a:p>
            <a:endParaRPr lang="en-GB" dirty="0" smtClean="0"/>
          </a:p>
          <a:p>
            <a:r>
              <a:rPr lang="en-GB" b="1" dirty="0" smtClean="0"/>
              <a:t>Mr Twit:</a:t>
            </a:r>
            <a:r>
              <a:rPr lang="en-GB" dirty="0" smtClean="0"/>
              <a:t>	(Yelling with shock) Hey, my spaghetti’s moving!</a:t>
            </a:r>
          </a:p>
          <a:p>
            <a:endParaRPr lang="en-GB" dirty="0" smtClean="0"/>
          </a:p>
          <a:p>
            <a:r>
              <a:rPr lang="en-GB" b="1" dirty="0" smtClean="0"/>
              <a:t>Mrs Twit</a:t>
            </a:r>
            <a:r>
              <a:rPr lang="en-GB" dirty="0" smtClean="0"/>
              <a:t>	(Smiling mischievously) It’s a new kind dear– It’s called Squiggly Spaghetti. </a:t>
            </a:r>
          </a:p>
          <a:p>
            <a:r>
              <a:rPr lang="en-GB" dirty="0" smtClean="0"/>
              <a:t>It’s delicious. Go on - eat it up while its nice and hot (takes a forkful of her own spaghetti)</a:t>
            </a:r>
          </a:p>
          <a:p>
            <a:endParaRPr lang="en-GB" dirty="0" smtClean="0"/>
          </a:p>
          <a:p>
            <a:r>
              <a:rPr lang="en-GB" b="1" dirty="0" smtClean="0"/>
              <a:t>Mr Twit:</a:t>
            </a:r>
            <a:r>
              <a:rPr lang="en-GB" dirty="0" smtClean="0"/>
              <a:t>	(Loudly talking with his mouth full) It’s not as good as the ordinary kind – It’s much too squishy. (a worm falls from his fork into his filthy beard)</a:t>
            </a:r>
          </a:p>
          <a:p>
            <a:endParaRPr lang="en-GB" dirty="0" smtClean="0"/>
          </a:p>
          <a:p>
            <a:r>
              <a:rPr lang="en-GB" b="1" dirty="0" smtClean="0"/>
              <a:t>Mrs Twit</a:t>
            </a:r>
            <a:r>
              <a:rPr lang="en-GB" dirty="0" smtClean="0"/>
              <a:t>	(Smiling cheerfully) I find it very tasty (takes another mouthful happily) </a:t>
            </a:r>
          </a:p>
          <a:p>
            <a:endParaRPr lang="en-GB" dirty="0" smtClean="0"/>
          </a:p>
        </p:txBody>
      </p:sp>
    </p:spTree>
    <p:extLst>
      <p:ext uri="{BB962C8B-B14F-4D97-AF65-F5344CB8AC3E}">
        <p14:creationId xmlns:p14="http://schemas.microsoft.com/office/powerpoint/2010/main" val="3754744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478" y="322318"/>
            <a:ext cx="8942522" cy="4801314"/>
          </a:xfrm>
          <a:prstGeom prst="rect">
            <a:avLst/>
          </a:prstGeom>
        </p:spPr>
        <p:txBody>
          <a:bodyPr wrap="square">
            <a:spAutoFit/>
          </a:bodyPr>
          <a:lstStyle/>
          <a:p>
            <a:r>
              <a:rPr lang="en-GB" b="1" dirty="0" smtClean="0"/>
              <a:t>Mr Twit</a:t>
            </a:r>
            <a:r>
              <a:rPr lang="en-GB" dirty="0" smtClean="0"/>
              <a:t>	(Barking grumpily) No! No! I find it rather bitter – very bitter! Buy the other kind next time.</a:t>
            </a:r>
          </a:p>
          <a:p>
            <a:endParaRPr lang="en-GB" dirty="0" smtClean="0"/>
          </a:p>
          <a:p>
            <a:r>
              <a:rPr lang="en-GB" b="1" dirty="0" smtClean="0"/>
              <a:t>Narrator:</a:t>
            </a:r>
            <a:r>
              <a:rPr lang="en-GB" dirty="0" smtClean="0"/>
              <a:t>	It was giving Mrs twit such enormous pleasure watching her horrible husband eat worms she felt like she might burst on the spot! </a:t>
            </a:r>
          </a:p>
          <a:p>
            <a:endParaRPr lang="en-GB" dirty="0" smtClean="0"/>
          </a:p>
          <a:p>
            <a:r>
              <a:rPr lang="en-GB" b="1" dirty="0" smtClean="0"/>
              <a:t>Mrs Twit</a:t>
            </a:r>
            <a:r>
              <a:rPr lang="en-GB" dirty="0" smtClean="0"/>
              <a:t>	(Starting to shake and barely containing her laughter) So, do you want to know why your spaghetti was squishy?</a:t>
            </a:r>
          </a:p>
          <a:p>
            <a:endParaRPr lang="en-GB" dirty="0" smtClean="0"/>
          </a:p>
          <a:p>
            <a:r>
              <a:rPr lang="en-GB" b="1" dirty="0" smtClean="0"/>
              <a:t>Mr Twit</a:t>
            </a:r>
            <a:r>
              <a:rPr lang="en-GB" dirty="0" smtClean="0"/>
              <a:t>	(Wipes sauce from his beard with the tablecloth and looks suspicious) Why?! </a:t>
            </a:r>
          </a:p>
          <a:p>
            <a:endParaRPr lang="en-GB" dirty="0" smtClean="0"/>
          </a:p>
          <a:p>
            <a:r>
              <a:rPr lang="en-GB" b="1" dirty="0" smtClean="0"/>
              <a:t>Mrs Twit</a:t>
            </a:r>
            <a:r>
              <a:rPr lang="en-GB" dirty="0" smtClean="0"/>
              <a:t>	(screaming with laughter and rocking in her chair) Because it was worms you horrible old fool! (laughs so much falls off chair while Mr Twit splutters and makes horrible sickly groaning noises)</a:t>
            </a:r>
          </a:p>
          <a:p>
            <a:endParaRPr lang="en-GB" dirty="0" smtClean="0"/>
          </a:p>
          <a:p>
            <a:r>
              <a:rPr lang="en-GB" dirty="0" smtClean="0"/>
              <a:t>Narrator:</a:t>
            </a:r>
          </a:p>
          <a:p>
            <a:r>
              <a:rPr lang="en-GB" dirty="0" smtClean="0"/>
              <a:t>	So…sometimes revenge is a dish best served warm – with worms!!</a:t>
            </a:r>
            <a:endParaRPr lang="en-GB" dirty="0"/>
          </a:p>
        </p:txBody>
      </p:sp>
    </p:spTree>
    <p:extLst>
      <p:ext uri="{BB962C8B-B14F-4D97-AF65-F5344CB8AC3E}">
        <p14:creationId xmlns:p14="http://schemas.microsoft.com/office/powerpoint/2010/main" val="78908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677</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Candara</vt:lpstr>
      <vt:lpstr>Candara Light</vt:lpstr>
      <vt:lpstr>Comic Sans MS</vt:lpstr>
      <vt:lpstr>Twinkl</vt:lpstr>
      <vt:lpstr>Office Theme</vt:lpstr>
      <vt:lpstr>Now is…</vt:lpstr>
      <vt:lpstr>PowerPoint Presentation</vt:lpstr>
      <vt:lpstr>Learning Objectives:</vt:lpstr>
      <vt:lpstr>Task  </vt:lpstr>
      <vt:lpstr>PowerPoint Presentation</vt:lpstr>
      <vt:lpstr>PowerPoint Presentation</vt:lpstr>
      <vt:lpstr>PowerPoint Presentation</vt:lpstr>
      <vt:lpstr>PowerPoint Presentation</vt:lpstr>
      <vt:lpstr>PowerPoint Presentation</vt:lpstr>
    </vt:vector>
  </TitlesOfParts>
  <Company>Dataspire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Stanley</dc:creator>
  <cp:lastModifiedBy>Mark Stanley</cp:lastModifiedBy>
  <cp:revision>11</cp:revision>
  <dcterms:created xsi:type="dcterms:W3CDTF">2020-05-13T10:15:06Z</dcterms:created>
  <dcterms:modified xsi:type="dcterms:W3CDTF">2020-05-15T08:36:42Z</dcterms:modified>
</cp:coreProperties>
</file>