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71" r:id="rId7"/>
    <p:sldId id="272" r:id="rId8"/>
    <p:sldId id="273" r:id="rId9"/>
    <p:sldId id="275" r:id="rId10"/>
    <p:sldId id="276" r:id="rId11"/>
    <p:sldId id="277" r:id="rId12"/>
    <p:sldId id="278" r:id="rId13"/>
    <p:sldId id="269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32C8-80A6-4CB2-AA47-CA66F4CDA618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191B-938C-450B-B40C-B4C482086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493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32C8-80A6-4CB2-AA47-CA66F4CDA618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191B-938C-450B-B40C-B4C482086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484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32C8-80A6-4CB2-AA47-CA66F4CDA618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191B-938C-450B-B40C-B4C482086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679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32C8-80A6-4CB2-AA47-CA66F4CDA618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191B-938C-450B-B40C-B4C482086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140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32C8-80A6-4CB2-AA47-CA66F4CDA618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191B-938C-450B-B40C-B4C482086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608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32C8-80A6-4CB2-AA47-CA66F4CDA618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191B-938C-450B-B40C-B4C482086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07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32C8-80A6-4CB2-AA47-CA66F4CDA618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191B-938C-450B-B40C-B4C482086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695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32C8-80A6-4CB2-AA47-CA66F4CDA618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191B-938C-450B-B40C-B4C482086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878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32C8-80A6-4CB2-AA47-CA66F4CDA618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191B-938C-450B-B40C-B4C482086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170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32C8-80A6-4CB2-AA47-CA66F4CDA618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191B-938C-450B-B40C-B4C482086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254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32C8-80A6-4CB2-AA47-CA66F4CDA618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6191B-938C-450B-B40C-B4C482086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56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432C8-80A6-4CB2-AA47-CA66F4CDA618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6191B-938C-450B-B40C-B4C482086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49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entral.espresso.co.uk/espresso/primary_uk/subject/module/activity/item258734/grade1/module849256/index.html" TargetMode="External"/><Relationship Id="rId2" Type="http://schemas.openxmlformats.org/officeDocument/2006/relationships/hyperlink" Target="https://central.espresso.co.uk/espresso/primary_uk/subject/module/activity/item347213/grade1/module849256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s://central.espresso.co.uk/espresso/primary_uk/subject/module/activity/item854393/grade1/module849256/index.html" TargetMode="External"/><Relationship Id="rId4" Type="http://schemas.openxmlformats.org/officeDocument/2006/relationships/hyperlink" Target="https://central.espresso.co.uk/espresso/primary_uk/subject/module/activity/item258737/grade1/module849256/index.html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image" Target="../media/image4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4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ight click and select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78" y="1095103"/>
            <a:ext cx="3841660" cy="395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091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ight click and select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287337"/>
            <a:ext cx="2243930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678205" y="2412326"/>
            <a:ext cx="267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= </a:t>
            </a:r>
            <a:r>
              <a:rPr lang="en-GB" sz="4800" dirty="0" smtClean="0">
                <a:latin typeface="Comic Sans MS" panose="030F0702030302020204" pitchFamily="66" charset="0"/>
              </a:rPr>
              <a:t>£9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86526" y="2490721"/>
            <a:ext cx="936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+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38" descr="https://encrypted-tbn0.gstatic.com/images?q=tbn:ANd9GcS21V2HVD2gOk6-P7A5kuOj-pJNV6nDf8SnWGpn5CvbdlYZ_rohnFYrHI9TvjTs:upload.evocdn.co.uk/fruitnet/uploads/asset_image/2_1212685_e.jpg&amp;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917" y="1670551"/>
            <a:ext cx="3593443" cy="231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right click and select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032" y="150540"/>
            <a:ext cx="1973671" cy="115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Organic Apple Frui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7" t="27977" r="21530" b="17989"/>
          <a:stretch/>
        </p:blipFill>
        <p:spPr bwMode="auto">
          <a:xfrm>
            <a:off x="3955728" y="2081057"/>
            <a:ext cx="1855712" cy="190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27328" t="50618"/>
          <a:stretch/>
        </p:blipFill>
        <p:spPr>
          <a:xfrm>
            <a:off x="7053291" y="2048133"/>
            <a:ext cx="2709596" cy="184121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311520" y="2553241"/>
            <a:ext cx="936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+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747" y="4223905"/>
            <a:ext cx="1052898" cy="10528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319" y="4257113"/>
            <a:ext cx="1052898" cy="10528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747" y="5305247"/>
            <a:ext cx="1052898" cy="10528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319" y="5338455"/>
            <a:ext cx="1052898" cy="105289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728" y="4285557"/>
            <a:ext cx="1052898" cy="10528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4300" y="4318765"/>
            <a:ext cx="1052898" cy="105289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728" y="5366899"/>
            <a:ext cx="1052898" cy="10528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4300" y="5400107"/>
            <a:ext cx="1052898" cy="10528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1640" y="4347209"/>
            <a:ext cx="1052898" cy="105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0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ight click and select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287337"/>
            <a:ext cx="2243930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ight click and select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032" y="150540"/>
            <a:ext cx="1973671" cy="115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27331"/>
          <a:stretch/>
        </p:blipFill>
        <p:spPr>
          <a:xfrm>
            <a:off x="143690" y="1511300"/>
            <a:ext cx="4260941" cy="14670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78205" y="2412326"/>
            <a:ext cx="267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= </a:t>
            </a:r>
            <a:r>
              <a:rPr lang="en-GB" sz="4800" dirty="0" smtClean="0">
                <a:latin typeface="Comic Sans MS" panose="030F0702030302020204" pitchFamily="66" charset="0"/>
              </a:rPr>
              <a:t>£12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1026" y="2244815"/>
            <a:ext cx="936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+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040" y="1778640"/>
            <a:ext cx="1857375" cy="18669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48964" y="5650568"/>
            <a:ext cx="1502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£5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33405" y="2244815"/>
            <a:ext cx="936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+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pic>
        <p:nvPicPr>
          <p:cNvPr id="26" name="Picture 6" descr="Organic Apple Frui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7" t="27977" r="21530" b="17989"/>
          <a:stretch/>
        </p:blipFill>
        <p:spPr bwMode="auto">
          <a:xfrm>
            <a:off x="7555528" y="1708293"/>
            <a:ext cx="1855712" cy="190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012" y="3085883"/>
            <a:ext cx="1052898" cy="10528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584" y="3119091"/>
            <a:ext cx="1052898" cy="10528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9934" y="3119091"/>
            <a:ext cx="1052898" cy="10528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732" y="4203499"/>
            <a:ext cx="1052898" cy="10528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3485" y="4203499"/>
            <a:ext cx="1052898" cy="105289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935" y="3609950"/>
            <a:ext cx="1052898" cy="105289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0507" y="3643158"/>
            <a:ext cx="1052898" cy="10528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935" y="4691292"/>
            <a:ext cx="1052898" cy="10528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0507" y="4724500"/>
            <a:ext cx="1052898" cy="10528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528" y="3767390"/>
            <a:ext cx="1052898" cy="105289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4100" y="3800598"/>
            <a:ext cx="1052898" cy="105289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248" y="4885006"/>
            <a:ext cx="1052898" cy="105289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157923" y="5915393"/>
            <a:ext cx="1502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£4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056929" y="6006521"/>
            <a:ext cx="1502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£3</a:t>
            </a:r>
            <a:endParaRPr lang="en-GB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35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7331"/>
          <a:stretch/>
        </p:blipFill>
        <p:spPr>
          <a:xfrm>
            <a:off x="262480" y="1238041"/>
            <a:ext cx="4260941" cy="1467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76" y="3333120"/>
            <a:ext cx="1857375" cy="1866900"/>
          </a:xfrm>
          <a:prstGeom prst="rect">
            <a:avLst/>
          </a:prstGeom>
        </p:spPr>
      </p:pic>
      <p:pic>
        <p:nvPicPr>
          <p:cNvPr id="6" name="Picture 6" descr="Organic Apple Frui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7" t="27977" r="21530" b="17989"/>
          <a:stretch/>
        </p:blipFill>
        <p:spPr bwMode="auto">
          <a:xfrm>
            <a:off x="2632311" y="3295981"/>
            <a:ext cx="1855712" cy="190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23421" y="2917621"/>
            <a:ext cx="267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= </a:t>
            </a:r>
            <a:r>
              <a:rPr lang="en-GB" sz="4800" dirty="0" smtClean="0">
                <a:latin typeface="Comic Sans MS" panose="030F0702030302020204" pitchFamily="66" charset="0"/>
              </a:rPr>
              <a:t>£12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51420" b="52149"/>
          <a:stretch/>
        </p:blipFill>
        <p:spPr>
          <a:xfrm>
            <a:off x="7500119" y="1624370"/>
            <a:ext cx="3630115" cy="192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49197" r="1855" b="50201"/>
          <a:stretch/>
        </p:blipFill>
        <p:spPr>
          <a:xfrm>
            <a:off x="7486377" y="4248000"/>
            <a:ext cx="3657600" cy="2004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3831" y="117566"/>
            <a:ext cx="10341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Comic Sans MS" panose="030F0702030302020204" pitchFamily="66" charset="0"/>
              </a:rPr>
              <a:t>Which note can you use to pay for the items? </a:t>
            </a:r>
            <a:endParaRPr lang="en-GB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12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hlinkClick r:id="rId2"/>
              </a:rPr>
              <a:t>https://</a:t>
            </a:r>
            <a:r>
              <a:rPr lang="en-GB" sz="2400" dirty="0" smtClean="0">
                <a:hlinkClick r:id="rId2"/>
              </a:rPr>
              <a:t>central.espresso.co.uk/espresso/primary_uk/subject/module/activity/item347213/grade1/module849256/index.html</a:t>
            </a:r>
            <a:endParaRPr lang="en-GB" sz="2400" dirty="0" smtClean="0"/>
          </a:p>
          <a:p>
            <a:pPr marL="0" indent="0">
              <a:buNone/>
            </a:pPr>
            <a:r>
              <a:rPr lang="en-GB" sz="2400" dirty="0">
                <a:hlinkClick r:id="rId3"/>
              </a:rPr>
              <a:t>https://</a:t>
            </a:r>
            <a:r>
              <a:rPr lang="en-GB" sz="2400" dirty="0" smtClean="0">
                <a:hlinkClick r:id="rId3"/>
              </a:rPr>
              <a:t>central.espresso.co.uk/espresso/primary_uk/subject/module/activity/item258734/grade1/module849256/index.html</a:t>
            </a:r>
            <a:endParaRPr lang="en-GB" sz="2400" dirty="0" smtClean="0"/>
          </a:p>
          <a:p>
            <a:pPr marL="0" indent="0">
              <a:buNone/>
            </a:pPr>
            <a:r>
              <a:rPr lang="en-GB" sz="2400" dirty="0">
                <a:hlinkClick r:id="rId4"/>
              </a:rPr>
              <a:t>https://</a:t>
            </a:r>
            <a:r>
              <a:rPr lang="en-GB" sz="2400" dirty="0" smtClean="0">
                <a:hlinkClick r:id="rId4"/>
              </a:rPr>
              <a:t>central.espresso.co.uk/espresso/primary_uk/subject/module/activity/item258737/grade1/module849256/index.html</a:t>
            </a:r>
            <a:endParaRPr lang="en-GB" sz="2400" dirty="0" smtClean="0"/>
          </a:p>
          <a:p>
            <a:pPr marL="0" indent="0">
              <a:buNone/>
            </a:pPr>
            <a:r>
              <a:rPr lang="en-GB" sz="2400" dirty="0">
                <a:hlinkClick r:id="rId5"/>
              </a:rPr>
              <a:t>https://central.espresso.co.uk/espresso/primary_uk/subject/module/activity/item854393/grade1/module849256/index.html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4" name="Picture 2" descr="right click and select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2" y="81644"/>
            <a:ext cx="1664496" cy="118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94063" y="5257800"/>
            <a:ext cx="985654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7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8400" y="221040"/>
            <a:ext cx="104394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>
                <a:latin typeface="Comic Sans MS" panose="030F0702030302020204" pitchFamily="66" charset="0"/>
              </a:rPr>
              <a:t>This PowerPoint is to help you with your maths worksheets in your work pack.</a:t>
            </a:r>
            <a:br>
              <a:rPr lang="en-GB" sz="3600" dirty="0" smtClean="0">
                <a:latin typeface="Comic Sans MS" panose="030F0702030302020204" pitchFamily="66" charset="0"/>
              </a:rPr>
            </a:br>
            <a:r>
              <a:rPr lang="en-GB" sz="3600" dirty="0" smtClean="0">
                <a:latin typeface="Comic Sans MS" panose="030F0702030302020204" pitchFamily="66" charset="0"/>
              </a:rPr>
              <a:t/>
            </a:r>
            <a:br>
              <a:rPr lang="en-GB" sz="3600" dirty="0" smtClean="0">
                <a:latin typeface="Comic Sans MS" panose="030F0702030302020204" pitchFamily="66" charset="0"/>
              </a:rPr>
            </a:br>
            <a:r>
              <a:rPr lang="en-GB" sz="3600" dirty="0" smtClean="0">
                <a:latin typeface="Comic Sans MS" panose="030F0702030302020204" pitchFamily="66" charset="0"/>
              </a:rPr>
              <a:t/>
            </a:r>
            <a:br>
              <a:rPr lang="en-GB" sz="3600" dirty="0" smtClean="0">
                <a:latin typeface="Comic Sans MS" panose="030F0702030302020204" pitchFamily="66" charset="0"/>
              </a:rPr>
            </a:br>
            <a:r>
              <a:rPr lang="en-GB" sz="3600" dirty="0" smtClean="0">
                <a:latin typeface="Comic Sans MS" panose="030F0702030302020204" pitchFamily="66" charset="0"/>
              </a:rPr>
              <a:t>Use the number lines and </a:t>
            </a:r>
            <a:r>
              <a:rPr lang="en-GB" sz="3600" dirty="0" err="1" smtClean="0">
                <a:latin typeface="Comic Sans MS" panose="030F0702030302020204" pitchFamily="66" charset="0"/>
              </a:rPr>
              <a:t>numicon</a:t>
            </a:r>
            <a:r>
              <a:rPr lang="en-GB" sz="3600" dirty="0" smtClean="0">
                <a:latin typeface="Comic Sans MS" panose="030F0702030302020204" pitchFamily="66" charset="0"/>
              </a:rPr>
              <a:t> to help you.</a:t>
            </a:r>
            <a:br>
              <a:rPr lang="en-GB" sz="3600" dirty="0" smtClean="0">
                <a:latin typeface="Comic Sans MS" panose="030F0702030302020204" pitchFamily="66" charset="0"/>
              </a:rPr>
            </a:br>
            <a:r>
              <a:rPr lang="en-GB" sz="3600" dirty="0" smtClean="0">
                <a:latin typeface="Comic Sans MS" panose="030F0702030302020204" pitchFamily="66" charset="0"/>
              </a:rPr>
              <a:t/>
            </a:r>
            <a:br>
              <a:rPr lang="en-GB" sz="3600" dirty="0" smtClean="0">
                <a:latin typeface="Comic Sans MS" panose="030F0702030302020204" pitchFamily="66" charset="0"/>
              </a:rPr>
            </a:br>
            <a:r>
              <a:rPr lang="en-GB" sz="3600" dirty="0" smtClean="0">
                <a:latin typeface="Comic Sans MS" panose="030F0702030302020204" pitchFamily="66" charset="0"/>
              </a:rPr>
              <a:t/>
            </a:r>
            <a:br>
              <a:rPr lang="en-GB" sz="3600" dirty="0" smtClean="0">
                <a:latin typeface="Comic Sans MS" panose="030F0702030302020204" pitchFamily="66" charset="0"/>
              </a:rPr>
            </a:br>
            <a:r>
              <a:rPr lang="en-GB" sz="3600" dirty="0" smtClean="0">
                <a:latin typeface="Comic Sans MS" panose="030F0702030302020204" pitchFamily="66" charset="0"/>
              </a:rPr>
              <a:t>Enjoy and stay safe! 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/>
              <a:t/>
            </a:r>
            <a:br>
              <a:rPr lang="en-GB" sz="1400" dirty="0" smtClean="0"/>
            </a:b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6217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Learning objective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028" name="Picture 4" descr="right click and select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715" y="2214014"/>
            <a:ext cx="3458570" cy="111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991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Key words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right click and select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2640421"/>
            <a:ext cx="741045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000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193" y="1523455"/>
            <a:ext cx="7414727" cy="3649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222" y="3507185"/>
            <a:ext cx="1495889" cy="149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9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434" y="1434736"/>
            <a:ext cx="7472403" cy="402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92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ight click and select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287337"/>
            <a:ext cx="2243930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right click and select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075" y="126444"/>
            <a:ext cx="1854925" cy="110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3644800" y="53651150"/>
            <a:ext cx="60594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Add the prices together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ontrol 3"/>
          <p:cNvSpPr>
            <a:spLocks noChangeArrowheads="1" noChangeShapeType="1"/>
          </p:cNvSpPr>
          <p:nvPr/>
        </p:nvSpPr>
        <p:spPr bwMode="auto">
          <a:xfrm>
            <a:off x="53481288" y="54090888"/>
            <a:ext cx="6202362" cy="188436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￼</a:t>
            </a:r>
            <a:r>
              <a:rPr kumimoji="0" lang="en-GB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+    ￼     =</a:t>
            </a:r>
            <a:endParaRPr kumimoji="0" lang="en-GB" altLang="en-US" sz="1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       5p                            7p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28" name="AutoShape 4"/>
          <p:cNvCxnSpPr>
            <a:cxnSpLocks noChangeShapeType="1"/>
          </p:cNvCxnSpPr>
          <p:nvPr/>
        </p:nvCxnSpPr>
        <p:spPr bwMode="auto">
          <a:xfrm flipV="1">
            <a:off x="57719913" y="55727600"/>
            <a:ext cx="1597025" cy="15875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8" name="Control 5"/>
          <p:cNvSpPr>
            <a:spLocks noChangeArrowheads="1" noChangeShapeType="1"/>
          </p:cNvSpPr>
          <p:nvPr/>
        </p:nvSpPr>
        <p:spPr bwMode="auto">
          <a:xfrm>
            <a:off x="53481288" y="56297513"/>
            <a:ext cx="6259512" cy="188436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￼</a:t>
            </a:r>
            <a:r>
              <a:rPr kumimoji="0" lang="en-GB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   +     ￼     =</a:t>
            </a:r>
            <a:endParaRPr kumimoji="0" lang="en-GB" altLang="en-US" sz="1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       9p                                6p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30" name="AutoShape 6"/>
          <p:cNvCxnSpPr>
            <a:cxnSpLocks noChangeShapeType="1"/>
          </p:cNvCxnSpPr>
          <p:nvPr/>
        </p:nvCxnSpPr>
        <p:spPr bwMode="auto">
          <a:xfrm>
            <a:off x="57767538" y="57867550"/>
            <a:ext cx="1641475" cy="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9" name="Control 7"/>
          <p:cNvSpPr>
            <a:spLocks noChangeArrowheads="1" noChangeShapeType="1"/>
          </p:cNvSpPr>
          <p:nvPr/>
        </p:nvSpPr>
        <p:spPr bwMode="auto">
          <a:xfrm>
            <a:off x="53481288" y="58612088"/>
            <a:ext cx="6259512" cy="188436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￼ +￼    =</a:t>
            </a:r>
            <a:endParaRPr kumimoji="0" lang="en-GB" altLang="en-US" sz="1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       4p                            8p      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32" name="AutoShape 8"/>
          <p:cNvCxnSpPr>
            <a:cxnSpLocks noChangeShapeType="1"/>
          </p:cNvCxnSpPr>
          <p:nvPr/>
        </p:nvCxnSpPr>
        <p:spPr bwMode="auto">
          <a:xfrm>
            <a:off x="57781825" y="60159900"/>
            <a:ext cx="1597025" cy="3175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pic>
        <p:nvPicPr>
          <p:cNvPr id="1033" name="Picture 32" descr="https://encrypted-tbn0.gstatic.com/images?q=tbn:ANd9GcT6ze5a4HhiOUirZ6S-ufEabjCKykAt0sL9duq7huHlE28ocliaTFysKpPCnNrS:https://i2.wp.com/ceklog.kindel.com/wp-content/uploads/2013/02/firefox_2018-07-10_07-50-11.png&amp;s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84463" y="-53649563"/>
            <a:ext cx="1395413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34" descr="https://encrypted-tbn0.gstatic.com/images?q=tbn:ANd9GcRZiw3ZfkkUQHslWCU-0lr85WrlUh_17xZ9QWipmEW6b8lQN9EXoFaiFMhb2zuc:https://upload.wikimedia.org/wikipedia/commons/8/8a/Banana-Single.jpg&amp;s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84463" y="-53649563"/>
            <a:ext cx="15176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35" descr="https://encrypted-tbn0.gstatic.com/images?q=tbn:ANd9GcTiz0I_YDEk7XD2OM1Yan1Bspf65pG687hMAvLf9dMnzwCR9zhXoxTxJNFtl5Kp:https://image.smythstoys.com/original/desktop/171267.jpg&amp;s"/>
          <p:cNvPicPr>
            <a:picLocks noGrp="1"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84463" y="-53649563"/>
            <a:ext cx="13335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36" descr="https://encrypted-tbn0.gstatic.com/images?q=tbn:ANd9GcTC_pYsvu7Z1We9th_oLq4fKS9ap1kph5Qlle_aXwaIxnVDdhWBj-AnShGFurU:https://media.4rgos.it/s/Argos/9055018_R_SET%3F%24Main768%24%26w%3D620%26h%3D620&amp;s"/>
          <p:cNvPicPr>
            <a:picLocks noGrp="1"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84463" y="-53649563"/>
            <a:ext cx="13335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37" descr="https://encrypted-tbn0.gstatic.com/images?q=tbn:ANd9GcTbuAGtvdibeGCJBiAWoYu1DSNDco1KPYKPhNJLJfAiDOKcdxQ7iUnfCEgnbeI:https://unicphscat.blob.core.windows.net/images-prd/s2702801.png&amp;s"/>
          <p:cNvPicPr>
            <a:picLocks noGrp="1"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84463" y="-53649563"/>
            <a:ext cx="15478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38" descr="https://encrypted-tbn0.gstatic.com/images?q=tbn:ANd9GcS21V2HVD2gOk6-P7A5kuOj-pJNV6nDf8SnWGpn5CvbdlYZ_rohnFYrHI9TvjTs:upload.evocdn.co.uk/fruitnet/uploads/asset_image/2_1212685_e.jpg&amp;s"/>
          <p:cNvPicPr>
            <a:picLocks noGrp="1"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84463" y="-53649563"/>
            <a:ext cx="1547813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3797200" y="53801963"/>
            <a:ext cx="60594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Add the prices together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rol 16"/>
          <p:cNvSpPr>
            <a:spLocks noChangeArrowheads="1" noChangeShapeType="1"/>
          </p:cNvSpPr>
          <p:nvPr/>
        </p:nvSpPr>
        <p:spPr bwMode="auto">
          <a:xfrm>
            <a:off x="53633688" y="54241700"/>
            <a:ext cx="6202362" cy="188436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￼</a:t>
            </a:r>
            <a:r>
              <a:rPr kumimoji="0" lang="en-GB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+    ￼     =</a:t>
            </a:r>
            <a:endParaRPr kumimoji="0" lang="en-GB" altLang="en-US" sz="1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       5p                            7p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41" name="AutoShape 17"/>
          <p:cNvCxnSpPr>
            <a:cxnSpLocks noChangeShapeType="1"/>
          </p:cNvCxnSpPr>
          <p:nvPr/>
        </p:nvCxnSpPr>
        <p:spPr bwMode="auto">
          <a:xfrm flipV="1">
            <a:off x="57872313" y="55878413"/>
            <a:ext cx="1597025" cy="15875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pic>
        <p:nvPicPr>
          <p:cNvPr id="1042" name="Picture 32" descr="https://encrypted-tbn0.gstatic.com/images?q=tbn:ANd9GcT6ze5a4HhiOUirZ6S-ufEabjCKykAt0sL9duq7huHlE28ocliaTFysKpPCnNrS:https://i2.wp.com/ceklog.kindel.com/wp-content/uploads/2013/02/firefox_2018-07-10_07-50-11.png&amp;s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32063" y="-53498750"/>
            <a:ext cx="1395413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34" descr="https://encrypted-tbn0.gstatic.com/images?q=tbn:ANd9GcRZiw3ZfkkUQHslWCU-0lr85WrlUh_17xZ9QWipmEW6b8lQN9EXoFaiFMhb2zuc:https://upload.wikimedia.org/wikipedia/commons/8/8a/Banana-Single.jpg&amp;s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32063" y="-53498750"/>
            <a:ext cx="15176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34" descr="https://encrypted-tbn0.gstatic.com/images?q=tbn:ANd9GcRZiw3ZfkkUQHslWCU-0lr85WrlUh_17xZ9QWipmEW6b8lQN9EXoFaiFMhb2zuc:https://upload.wikimedia.org/wikipedia/commons/8/8a/Banana-Single.jpg&amp;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290" y="1707774"/>
            <a:ext cx="2566263" cy="225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32" descr="https://encrypted-tbn0.gstatic.com/images?q=tbn:ANd9GcT6ze5a4HhiOUirZ6S-ufEabjCKykAt0sL9duq7huHlE28ocliaTFysKpPCnNrS:https://i2.wp.com/ceklog.kindel.com/wp-content/uploads/2013/02/firefox_2018-07-10_07-50-11.png&amp;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4" y="1707775"/>
            <a:ext cx="2362037" cy="225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462929" y="2700162"/>
            <a:ext cx="936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+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520508" y="2420894"/>
            <a:ext cx="267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= </a:t>
            </a:r>
            <a:r>
              <a:rPr lang="en-GB" sz="4800" dirty="0" smtClean="0">
                <a:latin typeface="Comic Sans MS" panose="030F0702030302020204" pitchFamily="66" charset="0"/>
              </a:rPr>
              <a:t>10p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17857" y="4215404"/>
            <a:ext cx="1472555" cy="1492623"/>
            <a:chOff x="1602450" y="2219740"/>
            <a:chExt cx="2959757" cy="321179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0"/>
            <a:srcRect r="79980" b="53999"/>
            <a:stretch/>
          </p:blipFill>
          <p:spPr>
            <a:xfrm>
              <a:off x="1602451" y="2219740"/>
              <a:ext cx="1484449" cy="167877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/>
            <a:srcRect r="79980" b="53999"/>
            <a:stretch/>
          </p:blipFill>
          <p:spPr>
            <a:xfrm>
              <a:off x="3077758" y="2219740"/>
              <a:ext cx="1484449" cy="167877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r="79980" b="53999"/>
            <a:stretch/>
          </p:blipFill>
          <p:spPr>
            <a:xfrm>
              <a:off x="1602450" y="3752769"/>
              <a:ext cx="1484449" cy="167877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0"/>
            <a:srcRect r="79980" b="53999"/>
            <a:stretch/>
          </p:blipFill>
          <p:spPr>
            <a:xfrm>
              <a:off x="3073187" y="3752769"/>
              <a:ext cx="1484449" cy="167877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4590061" y="4099482"/>
            <a:ext cx="1472555" cy="1492623"/>
            <a:chOff x="1602450" y="2219740"/>
            <a:chExt cx="2959757" cy="321179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/>
            <a:srcRect r="79980" b="53999"/>
            <a:stretch/>
          </p:blipFill>
          <p:spPr>
            <a:xfrm>
              <a:off x="1602451" y="2219740"/>
              <a:ext cx="1484449" cy="167877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0"/>
            <a:srcRect r="79980" b="53999"/>
            <a:stretch/>
          </p:blipFill>
          <p:spPr>
            <a:xfrm>
              <a:off x="3077758" y="2219740"/>
              <a:ext cx="1484449" cy="167877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0"/>
            <a:srcRect r="79980" b="53999"/>
            <a:stretch/>
          </p:blipFill>
          <p:spPr>
            <a:xfrm>
              <a:off x="1602450" y="3752769"/>
              <a:ext cx="1484449" cy="167877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0"/>
            <a:srcRect r="79980" b="53999"/>
            <a:stretch/>
          </p:blipFill>
          <p:spPr>
            <a:xfrm>
              <a:off x="3073187" y="3752769"/>
              <a:ext cx="1484449" cy="1678770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/>
        </p:nvSpPr>
        <p:spPr>
          <a:xfrm>
            <a:off x="1421489" y="5721473"/>
            <a:ext cx="936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4p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59336" y="5592105"/>
            <a:ext cx="936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4p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17041" y="2700162"/>
            <a:ext cx="936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+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2856" y="2218430"/>
            <a:ext cx="1881052" cy="188105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0"/>
          <a:srcRect r="79980" b="53999"/>
          <a:stretch/>
        </p:blipFill>
        <p:spPr>
          <a:xfrm>
            <a:off x="7797104" y="4215404"/>
            <a:ext cx="738551" cy="78017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/>
          <a:srcRect r="79980" b="53999"/>
          <a:stretch/>
        </p:blipFill>
        <p:spPr>
          <a:xfrm>
            <a:off x="8531108" y="4215404"/>
            <a:ext cx="738551" cy="780177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8062264" y="5475564"/>
            <a:ext cx="936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2p</a:t>
            </a:r>
            <a:endParaRPr lang="en-GB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25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ight click and select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287337"/>
            <a:ext cx="2243930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right click and select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075" y="126444"/>
            <a:ext cx="1854925" cy="110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3644800" y="53651150"/>
            <a:ext cx="60594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Add the prices together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ontrol 3"/>
          <p:cNvSpPr>
            <a:spLocks noChangeArrowheads="1" noChangeShapeType="1"/>
          </p:cNvSpPr>
          <p:nvPr/>
        </p:nvSpPr>
        <p:spPr bwMode="auto">
          <a:xfrm>
            <a:off x="53481288" y="54090888"/>
            <a:ext cx="6202362" cy="188436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￼</a:t>
            </a:r>
            <a:r>
              <a:rPr kumimoji="0" lang="en-GB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+    ￼     =</a:t>
            </a:r>
            <a:endParaRPr kumimoji="0" lang="en-GB" altLang="en-US" sz="1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       5p                            7p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28" name="AutoShape 4"/>
          <p:cNvCxnSpPr>
            <a:cxnSpLocks noChangeShapeType="1"/>
          </p:cNvCxnSpPr>
          <p:nvPr/>
        </p:nvCxnSpPr>
        <p:spPr bwMode="auto">
          <a:xfrm flipV="1">
            <a:off x="57719913" y="55727600"/>
            <a:ext cx="1597025" cy="15875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8" name="Control 5"/>
          <p:cNvSpPr>
            <a:spLocks noChangeArrowheads="1" noChangeShapeType="1"/>
          </p:cNvSpPr>
          <p:nvPr/>
        </p:nvSpPr>
        <p:spPr bwMode="auto">
          <a:xfrm>
            <a:off x="53481288" y="56297513"/>
            <a:ext cx="6259512" cy="188436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￼</a:t>
            </a:r>
            <a:r>
              <a:rPr kumimoji="0" lang="en-GB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   +     ￼     =</a:t>
            </a:r>
            <a:endParaRPr kumimoji="0" lang="en-GB" altLang="en-US" sz="1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       9p                                6p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30" name="AutoShape 6"/>
          <p:cNvCxnSpPr>
            <a:cxnSpLocks noChangeShapeType="1"/>
          </p:cNvCxnSpPr>
          <p:nvPr/>
        </p:nvCxnSpPr>
        <p:spPr bwMode="auto">
          <a:xfrm>
            <a:off x="57767538" y="57867550"/>
            <a:ext cx="1641475" cy="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9" name="Control 7"/>
          <p:cNvSpPr>
            <a:spLocks noChangeArrowheads="1" noChangeShapeType="1"/>
          </p:cNvSpPr>
          <p:nvPr/>
        </p:nvSpPr>
        <p:spPr bwMode="auto">
          <a:xfrm>
            <a:off x="53481288" y="58612088"/>
            <a:ext cx="6259512" cy="188436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￼ +￼    =</a:t>
            </a:r>
            <a:endParaRPr kumimoji="0" lang="en-GB" altLang="en-US" sz="1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       4p                            8p      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32" name="AutoShape 8"/>
          <p:cNvCxnSpPr>
            <a:cxnSpLocks noChangeShapeType="1"/>
          </p:cNvCxnSpPr>
          <p:nvPr/>
        </p:nvCxnSpPr>
        <p:spPr bwMode="auto">
          <a:xfrm>
            <a:off x="57781825" y="60159900"/>
            <a:ext cx="1597025" cy="3175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pic>
        <p:nvPicPr>
          <p:cNvPr id="1033" name="Picture 32" descr="https://encrypted-tbn0.gstatic.com/images?q=tbn:ANd9GcT6ze5a4HhiOUirZ6S-ufEabjCKykAt0sL9duq7huHlE28ocliaTFysKpPCnNrS:https://i2.wp.com/ceklog.kindel.com/wp-content/uploads/2013/02/firefox_2018-07-10_07-50-11.png&amp;s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84463" y="-53649563"/>
            <a:ext cx="1395413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34" descr="https://encrypted-tbn0.gstatic.com/images?q=tbn:ANd9GcRZiw3ZfkkUQHslWCU-0lr85WrlUh_17xZ9QWipmEW6b8lQN9EXoFaiFMhb2zuc:https://upload.wikimedia.org/wikipedia/commons/8/8a/Banana-Single.jpg&amp;s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84463" y="-53649563"/>
            <a:ext cx="15176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35" descr="https://encrypted-tbn0.gstatic.com/images?q=tbn:ANd9GcTiz0I_YDEk7XD2OM1Yan1Bspf65pG687hMAvLf9dMnzwCR9zhXoxTxJNFtl5Kp:https://image.smythstoys.com/original/desktop/171267.jpg&amp;s"/>
          <p:cNvPicPr>
            <a:picLocks noGrp="1"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84463" y="-53649563"/>
            <a:ext cx="13335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36" descr="https://encrypted-tbn0.gstatic.com/images?q=tbn:ANd9GcTC_pYsvu7Z1We9th_oLq4fKS9ap1kph5Qlle_aXwaIxnVDdhWBj-AnShGFurU:https://media.4rgos.it/s/Argos/9055018_R_SET%3F%24Main768%24%26w%3D620%26h%3D620&amp;s"/>
          <p:cNvPicPr>
            <a:picLocks noGrp="1"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84463" y="-53649563"/>
            <a:ext cx="13335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37" descr="https://encrypted-tbn0.gstatic.com/images?q=tbn:ANd9GcTbuAGtvdibeGCJBiAWoYu1DSNDco1KPYKPhNJLJfAiDOKcdxQ7iUnfCEgnbeI:https://unicphscat.blob.core.windows.net/images-prd/s2702801.png&amp;s"/>
          <p:cNvPicPr>
            <a:picLocks noGrp="1"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84463" y="-53649563"/>
            <a:ext cx="15478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38" descr="https://encrypted-tbn0.gstatic.com/images?q=tbn:ANd9GcS21V2HVD2gOk6-P7A5kuOj-pJNV6nDf8SnWGpn5CvbdlYZ_rohnFYrHI9TvjTs:upload.evocdn.co.uk/fruitnet/uploads/asset_image/2_1212685_e.jpg&amp;s"/>
          <p:cNvPicPr>
            <a:picLocks noGrp="1"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84463" y="-53649563"/>
            <a:ext cx="1547813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3797200" y="53801963"/>
            <a:ext cx="60594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Add the prices together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rol 16"/>
          <p:cNvSpPr>
            <a:spLocks noChangeArrowheads="1" noChangeShapeType="1"/>
          </p:cNvSpPr>
          <p:nvPr/>
        </p:nvSpPr>
        <p:spPr bwMode="auto">
          <a:xfrm>
            <a:off x="53633688" y="54241700"/>
            <a:ext cx="6202362" cy="188436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￼</a:t>
            </a:r>
            <a:r>
              <a:rPr kumimoji="0" lang="en-GB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+    ￼     =</a:t>
            </a:r>
            <a:endParaRPr kumimoji="0" lang="en-GB" altLang="en-US" sz="1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       5p                            7p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41" name="AutoShape 17"/>
          <p:cNvCxnSpPr>
            <a:cxnSpLocks noChangeShapeType="1"/>
          </p:cNvCxnSpPr>
          <p:nvPr/>
        </p:nvCxnSpPr>
        <p:spPr bwMode="auto">
          <a:xfrm flipV="1">
            <a:off x="57872313" y="55878413"/>
            <a:ext cx="1597025" cy="15875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pic>
        <p:nvPicPr>
          <p:cNvPr id="1042" name="Picture 32" descr="https://encrypted-tbn0.gstatic.com/images?q=tbn:ANd9GcT6ze5a4HhiOUirZ6S-ufEabjCKykAt0sL9duq7huHlE28ocliaTFysKpPCnNrS:https://i2.wp.com/ceklog.kindel.com/wp-content/uploads/2013/02/firefox_2018-07-10_07-50-11.png&amp;s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32063" y="-53498750"/>
            <a:ext cx="1395413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34" descr="https://encrypted-tbn0.gstatic.com/images?q=tbn:ANd9GcRZiw3ZfkkUQHslWCU-0lr85WrlUh_17xZ9QWipmEW6b8lQN9EXoFaiFMhb2zuc:https://upload.wikimedia.org/wikipedia/commons/8/8a/Banana-Single.jpg&amp;s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32063" y="-53498750"/>
            <a:ext cx="15176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752578" y="2897892"/>
            <a:ext cx="936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+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28791" y="2755627"/>
            <a:ext cx="267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= </a:t>
            </a:r>
            <a:r>
              <a:rPr lang="en-GB" sz="4800" dirty="0" smtClean="0">
                <a:latin typeface="Comic Sans MS" panose="030F0702030302020204" pitchFamily="66" charset="0"/>
              </a:rPr>
              <a:t>16p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09289" y="6073683"/>
            <a:ext cx="936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6p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09852" y="6027003"/>
            <a:ext cx="936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omic Sans MS" panose="030F0702030302020204" pitchFamily="66" charset="0"/>
              </a:rPr>
              <a:t>5</a:t>
            </a:r>
            <a:r>
              <a:rPr lang="en-GB" sz="4800" dirty="0" smtClean="0">
                <a:latin typeface="Comic Sans MS" panose="030F0702030302020204" pitchFamily="66" charset="0"/>
              </a:rPr>
              <a:t>p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35" descr="https://encrypted-tbn0.gstatic.com/images?q=tbn:ANd9GcTiz0I_YDEk7XD2OM1Yan1Bspf65pG687hMAvLf9dMnzwCR9zhXoxTxJNFtl5Kp:https://image.smythstoys.com/original/desktop/171267.jpg&amp;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0" y="2115614"/>
            <a:ext cx="2272553" cy="227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9964" y="2420894"/>
            <a:ext cx="1881052" cy="18810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9173" y="4319229"/>
            <a:ext cx="2450081" cy="1846140"/>
            <a:chOff x="5663837" y="2219740"/>
            <a:chExt cx="4444205" cy="328886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1"/>
            <a:srcRect r="79980" b="53999"/>
            <a:stretch/>
          </p:blipFill>
          <p:spPr>
            <a:xfrm>
              <a:off x="5663837" y="2219740"/>
              <a:ext cx="1484449" cy="167877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1"/>
            <a:srcRect r="79980" b="53999"/>
            <a:stretch/>
          </p:blipFill>
          <p:spPr>
            <a:xfrm>
              <a:off x="7148286" y="2219740"/>
              <a:ext cx="1484449" cy="167877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1"/>
            <a:srcRect r="79980" b="53999"/>
            <a:stretch/>
          </p:blipFill>
          <p:spPr>
            <a:xfrm>
              <a:off x="8623593" y="2219740"/>
              <a:ext cx="1484449" cy="167877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1"/>
            <a:srcRect r="79980" b="53999"/>
            <a:stretch/>
          </p:blipFill>
          <p:spPr>
            <a:xfrm>
              <a:off x="6206817" y="3761157"/>
              <a:ext cx="1484449" cy="167877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1"/>
            <a:srcRect r="79980" b="53999"/>
            <a:stretch/>
          </p:blipFill>
          <p:spPr>
            <a:xfrm>
              <a:off x="7903616" y="3829834"/>
              <a:ext cx="1484449" cy="167877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29666" y="4299744"/>
            <a:ext cx="2513722" cy="1773939"/>
            <a:chOff x="118002" y="2219740"/>
            <a:chExt cx="4444205" cy="321179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1"/>
            <a:srcRect r="79980" b="53999"/>
            <a:stretch/>
          </p:blipFill>
          <p:spPr>
            <a:xfrm>
              <a:off x="118002" y="2219740"/>
              <a:ext cx="1484449" cy="167877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1"/>
            <a:srcRect r="79980" b="53999"/>
            <a:stretch/>
          </p:blipFill>
          <p:spPr>
            <a:xfrm>
              <a:off x="1602451" y="2219740"/>
              <a:ext cx="1484449" cy="167877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1"/>
            <a:srcRect r="79980" b="53999"/>
            <a:stretch/>
          </p:blipFill>
          <p:spPr>
            <a:xfrm>
              <a:off x="3077758" y="2219740"/>
              <a:ext cx="1484449" cy="167877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1"/>
            <a:srcRect r="79980" b="53999"/>
            <a:stretch/>
          </p:blipFill>
          <p:spPr>
            <a:xfrm>
              <a:off x="153355" y="3752769"/>
              <a:ext cx="1484449" cy="167877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11"/>
            <a:srcRect r="79980" b="53999"/>
            <a:stretch/>
          </p:blipFill>
          <p:spPr>
            <a:xfrm>
              <a:off x="1602450" y="3752769"/>
              <a:ext cx="1484449" cy="167877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1"/>
            <a:srcRect r="79980" b="53999"/>
            <a:stretch/>
          </p:blipFill>
          <p:spPr>
            <a:xfrm>
              <a:off x="3073187" y="3752769"/>
              <a:ext cx="1484449" cy="1678770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>
          <a:xfrm>
            <a:off x="6713072" y="2897892"/>
            <a:ext cx="936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+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pic>
        <p:nvPicPr>
          <p:cNvPr id="53" name="Picture 32" descr="https://encrypted-tbn0.gstatic.com/images?q=tbn:ANd9GcT6ze5a4HhiOUirZ6S-ufEabjCKykAt0sL9duq7huHlE28ocliaTFysKpPCnNrS:https://i2.wp.com/ceklog.kindel.com/wp-content/uploads/2013/02/firefox_2018-07-10_07-50-11.png&amp;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623" y="2042508"/>
            <a:ext cx="2362037" cy="225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7326579" y="4262651"/>
            <a:ext cx="2450081" cy="1846140"/>
            <a:chOff x="5663837" y="2219740"/>
            <a:chExt cx="4444205" cy="328886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1"/>
            <a:srcRect r="79980" b="53999"/>
            <a:stretch/>
          </p:blipFill>
          <p:spPr>
            <a:xfrm>
              <a:off x="5663837" y="2219740"/>
              <a:ext cx="1484449" cy="167877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1"/>
            <a:srcRect r="79980" b="53999"/>
            <a:stretch/>
          </p:blipFill>
          <p:spPr>
            <a:xfrm>
              <a:off x="7148286" y="2219740"/>
              <a:ext cx="1484449" cy="167877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1"/>
            <a:srcRect r="79980" b="53999"/>
            <a:stretch/>
          </p:blipFill>
          <p:spPr>
            <a:xfrm>
              <a:off x="8623593" y="2219740"/>
              <a:ext cx="1484449" cy="167877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1"/>
            <a:srcRect r="79980" b="53999"/>
            <a:stretch/>
          </p:blipFill>
          <p:spPr>
            <a:xfrm>
              <a:off x="6206817" y="3761157"/>
              <a:ext cx="1484449" cy="167877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1"/>
            <a:srcRect r="79980" b="53999"/>
            <a:stretch/>
          </p:blipFill>
          <p:spPr>
            <a:xfrm>
              <a:off x="7903616" y="3829834"/>
              <a:ext cx="1484449" cy="1678770"/>
            </a:xfrm>
            <a:prstGeom prst="rect">
              <a:avLst/>
            </a:prstGeom>
          </p:spPr>
        </p:pic>
      </p:grpSp>
      <p:sp>
        <p:nvSpPr>
          <p:cNvPr id="62" name="TextBox 61"/>
          <p:cNvSpPr txBox="1"/>
          <p:nvPr/>
        </p:nvSpPr>
        <p:spPr>
          <a:xfrm>
            <a:off x="8085691" y="6056983"/>
            <a:ext cx="936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omic Sans MS" panose="030F0702030302020204" pitchFamily="66" charset="0"/>
              </a:rPr>
              <a:t>5</a:t>
            </a:r>
            <a:r>
              <a:rPr lang="en-GB" sz="4800" dirty="0" smtClean="0">
                <a:latin typeface="Comic Sans MS" panose="030F0702030302020204" pitchFamily="66" charset="0"/>
              </a:rPr>
              <a:t>p</a:t>
            </a:r>
            <a:endParaRPr lang="en-GB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75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ight click and select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287337"/>
            <a:ext cx="2243930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ight click and select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232" y="91441"/>
            <a:ext cx="1880183" cy="96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139698" y="2421084"/>
            <a:ext cx="267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= </a:t>
            </a:r>
            <a:r>
              <a:rPr lang="en-GB" sz="4800" dirty="0" smtClean="0">
                <a:latin typeface="Comic Sans MS" panose="030F0702030302020204" pitchFamily="66" charset="0"/>
              </a:rPr>
              <a:t>24p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22936" y="2421086"/>
            <a:ext cx="936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+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pic>
        <p:nvPicPr>
          <p:cNvPr id="18" name="Picture 34" descr="https://encrypted-tbn0.gstatic.com/images?q=tbn:ANd9GcRZiw3ZfkkUQHslWCU-0lr85WrlUh_17xZ9QWipmEW6b8lQN9EXoFaiFMhb2zuc:https://upload.wikimedia.org/wikipedia/commons/8/8a/Banana-Single.jpg&amp;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57" y="1458932"/>
            <a:ext cx="2566263" cy="225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38" descr="https://encrypted-tbn0.gstatic.com/images?q=tbn:ANd9GcS21V2HVD2gOk6-P7A5kuOj-pJNV6nDf8SnWGpn5CvbdlYZ_rohnFYrHI9TvjTs:upload.evocdn.co.uk/fruitnet/uploads/asset_image/2_1212685_e.jpg&amp;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/>
          <a:stretch/>
        </p:blipFill>
        <p:spPr bwMode="auto">
          <a:xfrm>
            <a:off x="4924697" y="1539938"/>
            <a:ext cx="2791682" cy="231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65242" y="3905144"/>
            <a:ext cx="2374718" cy="2024743"/>
            <a:chOff x="6207578" y="2688216"/>
            <a:chExt cx="3200402" cy="30039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l="21219" r="52609" b="53999"/>
            <a:stretch/>
          </p:blipFill>
          <p:spPr>
            <a:xfrm>
              <a:off x="6207578" y="2688216"/>
              <a:ext cx="1600201" cy="138432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21219" r="52609" b="53999"/>
            <a:stretch/>
          </p:blipFill>
          <p:spPr>
            <a:xfrm>
              <a:off x="7807779" y="2688216"/>
              <a:ext cx="1600201" cy="138432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/>
            <a:srcRect l="21219" r="52609" b="53999"/>
            <a:stretch/>
          </p:blipFill>
          <p:spPr>
            <a:xfrm>
              <a:off x="6207578" y="4307843"/>
              <a:ext cx="1600201" cy="138432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/>
            <a:srcRect l="21219" r="52609" b="53999"/>
            <a:stretch/>
          </p:blipFill>
          <p:spPr>
            <a:xfrm>
              <a:off x="7807778" y="4307843"/>
              <a:ext cx="1600201" cy="1384326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21219" r="52609" b="53999"/>
          <a:stretch/>
        </p:blipFill>
        <p:spPr>
          <a:xfrm>
            <a:off x="2639959" y="3905144"/>
            <a:ext cx="1187359" cy="9330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21219" r="52609" b="53999"/>
          <a:stretch/>
        </p:blipFill>
        <p:spPr>
          <a:xfrm>
            <a:off x="2639959" y="4996815"/>
            <a:ext cx="1187359" cy="933072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689475" y="3825844"/>
            <a:ext cx="2374718" cy="2024743"/>
            <a:chOff x="6207578" y="2688216"/>
            <a:chExt cx="3200402" cy="300395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/>
            <a:srcRect l="21219" r="52609" b="53999"/>
            <a:stretch/>
          </p:blipFill>
          <p:spPr>
            <a:xfrm>
              <a:off x="6207578" y="2688216"/>
              <a:ext cx="1600201" cy="138432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/>
            <a:srcRect l="21219" r="52609" b="53999"/>
            <a:stretch/>
          </p:blipFill>
          <p:spPr>
            <a:xfrm>
              <a:off x="7807779" y="2688216"/>
              <a:ext cx="1600201" cy="1384326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/>
            <a:srcRect l="21219" r="52609" b="53999"/>
            <a:stretch/>
          </p:blipFill>
          <p:spPr>
            <a:xfrm>
              <a:off x="6207578" y="4307843"/>
              <a:ext cx="1600201" cy="138432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/>
            <a:srcRect l="21219" r="52609" b="53999"/>
            <a:stretch/>
          </p:blipFill>
          <p:spPr>
            <a:xfrm>
              <a:off x="7807778" y="4307843"/>
              <a:ext cx="1600201" cy="1384326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1577830" y="6027003"/>
            <a:ext cx="1217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12p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31794" y="5929887"/>
            <a:ext cx="1217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8p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83152" y="2421085"/>
            <a:ext cx="936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+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pic>
        <p:nvPicPr>
          <p:cNvPr id="25" name="Picture 35" descr="https://encrypted-tbn0.gstatic.com/images?q=tbn:ANd9GcTiz0I_YDEk7XD2OM1Yan1Bspf65pG687hMAvLf9dMnzwCR9zhXoxTxJNFtl5Kp:https://image.smythstoys.com/original/desktop/171267.jpg&amp;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851" y="1802105"/>
            <a:ext cx="2272553" cy="227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/>
          <a:srcRect l="21219" r="52609" b="53999"/>
          <a:stretch/>
        </p:blipFill>
        <p:spPr>
          <a:xfrm>
            <a:off x="7877514" y="4074658"/>
            <a:ext cx="1187359" cy="93307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/>
          <a:srcRect l="21219" r="52609" b="53999"/>
          <a:stretch/>
        </p:blipFill>
        <p:spPr>
          <a:xfrm>
            <a:off x="9064873" y="4074658"/>
            <a:ext cx="1187359" cy="93307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768669" y="5664602"/>
            <a:ext cx="1217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4p</a:t>
            </a:r>
            <a:endParaRPr lang="en-GB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10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ight click and select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287337"/>
            <a:ext cx="2243930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ight click and select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232" y="91441"/>
            <a:ext cx="1880183" cy="96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678205" y="2412326"/>
            <a:ext cx="267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= </a:t>
            </a:r>
            <a:r>
              <a:rPr lang="en-GB" sz="4800" dirty="0" smtClean="0">
                <a:latin typeface="Comic Sans MS" panose="030F0702030302020204" pitchFamily="66" charset="0"/>
              </a:rPr>
              <a:t>34</a:t>
            </a:r>
            <a:r>
              <a:rPr lang="en-GB" sz="4800" dirty="0" smtClean="0">
                <a:latin typeface="Comic Sans MS" panose="030F0702030302020204" pitchFamily="66" charset="0"/>
              </a:rPr>
              <a:t>p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38899" y="2469820"/>
            <a:ext cx="936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+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5243" y="3905145"/>
            <a:ext cx="3627488" cy="1738009"/>
            <a:chOff x="265242" y="3905144"/>
            <a:chExt cx="4684041" cy="2024743"/>
          </a:xfrm>
        </p:grpSpPr>
        <p:grpSp>
          <p:nvGrpSpPr>
            <p:cNvPr id="2" name="Group 1"/>
            <p:cNvGrpSpPr/>
            <p:nvPr/>
          </p:nvGrpSpPr>
          <p:grpSpPr>
            <a:xfrm>
              <a:off x="265242" y="3905144"/>
              <a:ext cx="2374718" cy="2024743"/>
              <a:chOff x="6207578" y="2688216"/>
              <a:chExt cx="3200402" cy="3003953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/>
              <a:srcRect l="21219" r="52609" b="53999"/>
              <a:stretch/>
            </p:blipFill>
            <p:spPr>
              <a:xfrm>
                <a:off x="6207578" y="2688216"/>
                <a:ext cx="1600201" cy="1384326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4"/>
              <a:srcRect l="21219" r="52609" b="53999"/>
              <a:stretch/>
            </p:blipFill>
            <p:spPr>
              <a:xfrm>
                <a:off x="7807779" y="2688216"/>
                <a:ext cx="1600201" cy="1384326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4"/>
              <a:srcRect l="21219" r="52609" b="53999"/>
              <a:stretch/>
            </p:blipFill>
            <p:spPr>
              <a:xfrm>
                <a:off x="6207578" y="4307843"/>
                <a:ext cx="1600201" cy="138432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/>
              <a:srcRect l="21219" r="52609" b="53999"/>
              <a:stretch/>
            </p:blipFill>
            <p:spPr>
              <a:xfrm>
                <a:off x="7807778" y="4307843"/>
                <a:ext cx="1600201" cy="1384326"/>
              </a:xfrm>
              <a:prstGeom prst="rect">
                <a:avLst/>
              </a:prstGeom>
            </p:spPr>
          </p:pic>
        </p:grp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/>
            <a:srcRect l="21219" r="52609" b="53999"/>
            <a:stretch/>
          </p:blipFill>
          <p:spPr>
            <a:xfrm>
              <a:off x="2639959" y="3905144"/>
              <a:ext cx="1187359" cy="93307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 l="21219" r="52609" b="53999"/>
            <a:stretch/>
          </p:blipFill>
          <p:spPr>
            <a:xfrm>
              <a:off x="2639959" y="4996815"/>
              <a:ext cx="1187359" cy="93307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/>
            <a:srcRect l="21219" r="52609" b="53999"/>
            <a:stretch/>
          </p:blipFill>
          <p:spPr>
            <a:xfrm>
              <a:off x="3761924" y="3905144"/>
              <a:ext cx="1187359" cy="93307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/>
            <a:srcRect l="21219" r="52609" b="53999"/>
            <a:stretch/>
          </p:blipFill>
          <p:spPr>
            <a:xfrm>
              <a:off x="3761924" y="4996815"/>
              <a:ext cx="1187359" cy="933072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1577830" y="6027003"/>
            <a:ext cx="1217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16p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94177" y="6027002"/>
            <a:ext cx="1217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10p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114" y="1944793"/>
            <a:ext cx="1881052" cy="18810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/>
          <a:srcRect l="27328" t="50618"/>
          <a:stretch/>
        </p:blipFill>
        <p:spPr>
          <a:xfrm>
            <a:off x="4566977" y="1984631"/>
            <a:ext cx="2709596" cy="1841214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30378" y="3941720"/>
            <a:ext cx="1855198" cy="1701434"/>
            <a:chOff x="6207578" y="2688216"/>
            <a:chExt cx="3200402" cy="300395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/>
            <a:srcRect l="21219" r="52609" b="53999"/>
            <a:stretch/>
          </p:blipFill>
          <p:spPr>
            <a:xfrm>
              <a:off x="6207578" y="2688216"/>
              <a:ext cx="1600201" cy="1384326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/>
            <a:srcRect l="21219" r="52609" b="53999"/>
            <a:stretch/>
          </p:blipFill>
          <p:spPr>
            <a:xfrm>
              <a:off x="7807779" y="2688216"/>
              <a:ext cx="1600201" cy="1384326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/>
            <a:srcRect l="21219" r="52609" b="53999"/>
            <a:stretch/>
          </p:blipFill>
          <p:spPr>
            <a:xfrm>
              <a:off x="6207578" y="4307843"/>
              <a:ext cx="1600201" cy="1384326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4"/>
            <a:srcRect l="21219" r="52609" b="53999"/>
            <a:stretch/>
          </p:blipFill>
          <p:spPr>
            <a:xfrm>
              <a:off x="7807778" y="4307843"/>
              <a:ext cx="1600201" cy="1384326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/>
          <a:srcRect l="21219" r="52609" b="53999"/>
          <a:stretch/>
        </p:blipFill>
        <p:spPr>
          <a:xfrm>
            <a:off x="6358816" y="4452330"/>
            <a:ext cx="851050" cy="724214"/>
          </a:xfrm>
          <a:prstGeom prst="rect">
            <a:avLst/>
          </a:prstGeom>
        </p:spPr>
      </p:pic>
      <p:pic>
        <p:nvPicPr>
          <p:cNvPr id="27" name="Picture 6" descr="Organic Apple Frui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7" t="27977" r="21530" b="17989"/>
          <a:stretch/>
        </p:blipFill>
        <p:spPr bwMode="auto">
          <a:xfrm>
            <a:off x="7835465" y="1875804"/>
            <a:ext cx="1855712" cy="190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7924061" y="4008357"/>
            <a:ext cx="1855198" cy="1701434"/>
            <a:chOff x="6207578" y="2688216"/>
            <a:chExt cx="3200402" cy="300395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/>
            <a:srcRect l="21219" r="52609" b="53999"/>
            <a:stretch/>
          </p:blipFill>
          <p:spPr>
            <a:xfrm>
              <a:off x="6207578" y="2688216"/>
              <a:ext cx="1600201" cy="138432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/>
            <a:srcRect l="21219" r="52609" b="53999"/>
            <a:stretch/>
          </p:blipFill>
          <p:spPr>
            <a:xfrm>
              <a:off x="7807779" y="2688216"/>
              <a:ext cx="1600201" cy="1384326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/>
            <a:srcRect l="21219" r="52609" b="53999"/>
            <a:stretch/>
          </p:blipFill>
          <p:spPr>
            <a:xfrm>
              <a:off x="6207578" y="4307843"/>
              <a:ext cx="1600201" cy="1384326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l="21219" r="52609" b="53999"/>
            <a:stretch/>
          </p:blipFill>
          <p:spPr>
            <a:xfrm>
              <a:off x="7807778" y="4307843"/>
              <a:ext cx="1600201" cy="1384326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>
            <a:off x="7350186" y="2489739"/>
            <a:ext cx="936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+</a:t>
            </a:r>
            <a:endParaRPr lang="en-GB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26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162</Words>
  <Application>Microsoft Office PowerPoint</Application>
  <PresentationFormat>Widescreen</PresentationFormat>
  <Paragraphs>61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Office Theme</vt:lpstr>
      <vt:lpstr>PowerPoint Presentation</vt:lpstr>
      <vt:lpstr>Learning objective</vt:lpstr>
      <vt:lpstr>Key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Bell</dc:creator>
  <cp:lastModifiedBy>Sophie Bell</cp:lastModifiedBy>
  <cp:revision>13</cp:revision>
  <dcterms:created xsi:type="dcterms:W3CDTF">2020-05-19T07:45:32Z</dcterms:created>
  <dcterms:modified xsi:type="dcterms:W3CDTF">2020-06-16T08:51:43Z</dcterms:modified>
</cp:coreProperties>
</file>