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71" r:id="rId4"/>
    <p:sldId id="294" r:id="rId5"/>
    <p:sldId id="295" r:id="rId6"/>
    <p:sldId id="297" r:id="rId7"/>
    <p:sldId id="296" r:id="rId8"/>
    <p:sldId id="298" r:id="rId9"/>
    <p:sldId id="299" r:id="rId10"/>
    <p:sldId id="300" r:id="rId11"/>
    <p:sldId id="301" r:id="rId12"/>
    <p:sldId id="304" r:id="rId13"/>
    <p:sldId id="305" r:id="rId14"/>
    <p:sldId id="306" r:id="rId15"/>
    <p:sldId id="307" r:id="rId16"/>
    <p:sldId id="308" r:id="rId17"/>
    <p:sldId id="273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FBF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108-9250-4DCF-BC68-D24F5615473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8B3-B364-4738-8423-E27C29767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2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108-9250-4DCF-BC68-D24F5615473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8B3-B364-4738-8423-E27C29767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29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108-9250-4DCF-BC68-D24F5615473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8B3-B364-4738-8423-E27C29767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05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303F5A51-DE22-4E69-8ACC-665C278E8544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609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303F5A51-DE22-4E69-8ACC-665C278E8544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67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0" y="6196126"/>
            <a:ext cx="768660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67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8947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9B4263F-1446-491B-A3F5-9A54710A3E3D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890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9B4263F-1446-491B-A3F5-9A54710A3E3D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140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9B4263F-1446-491B-A3F5-9A54710A3E3D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678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9B4263F-1446-491B-A3F5-9A54710A3E3D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49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108-9250-4DCF-BC68-D24F5615473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8B3-B364-4738-8423-E27C29767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214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9B4263F-1446-491B-A3F5-9A54710A3E3D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77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108-9250-4DCF-BC68-D24F5615473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8B3-B364-4738-8423-E27C29767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1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108-9250-4DCF-BC68-D24F5615473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8B3-B364-4738-8423-E27C29767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108-9250-4DCF-BC68-D24F5615473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8B3-B364-4738-8423-E27C29767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74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108-9250-4DCF-BC68-D24F5615473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8B3-B364-4738-8423-E27C29767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7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108-9250-4DCF-BC68-D24F5615473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8B3-B364-4738-8423-E27C29767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0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108-9250-4DCF-BC68-D24F5615473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8B3-B364-4738-8423-E27C29767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84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108-9250-4DCF-BC68-D24F5615473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8B3-B364-4738-8423-E27C29767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00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93108-9250-4DCF-BC68-D24F5615473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9A8B3-B364-4738-8423-E27C29767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73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2207" y="1473201"/>
            <a:ext cx="993371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24.06.20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Phonics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598" y="5478996"/>
            <a:ext cx="5559516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Each week will we focus on a different phonic.</a:t>
            </a:r>
          </a:p>
          <a:p>
            <a:r>
              <a:rPr lang="en-GB" b="1" dirty="0" smtClean="0">
                <a:latin typeface="Comic Sans MS" panose="030F0702030302020204" pitchFamily="66" charset="0"/>
              </a:rPr>
              <a:t>You will need to go through the PowerPoint and then download the worksheet of you </a:t>
            </a:r>
            <a:r>
              <a:rPr lang="en-GB" b="1" dirty="0" err="1" smtClean="0">
                <a:latin typeface="Comic Sans MS" panose="030F0702030302020204" pitchFamily="66" charset="0"/>
              </a:rPr>
              <a:t>rclour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b="1" dirty="0" err="1" smtClean="0">
                <a:latin typeface="Comic Sans MS" panose="030F0702030302020204" pitchFamily="66" charset="0"/>
              </a:rPr>
              <a:t>groaup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0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4362" y="714877"/>
            <a:ext cx="77128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‘</a:t>
            </a:r>
            <a:r>
              <a:rPr lang="en-GB" altLang="en-US" dirty="0" err="1"/>
              <a:t>ar</a:t>
            </a:r>
            <a:r>
              <a:rPr lang="en-GB" altLang="en-US" dirty="0"/>
              <a:t>’ sound to move them into the middle. 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4366052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568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791200" y="1416908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ar</a:t>
            </a:r>
            <a:endParaRPr lang="en-GB" sz="3600" dirty="0"/>
          </a:p>
        </p:txBody>
      </p:sp>
      <p:pic>
        <p:nvPicPr>
          <p:cNvPr id="3" name="St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00" y="1183803"/>
            <a:ext cx="1389646" cy="1366485"/>
          </a:xfrm>
          <a:prstGeom prst="rect">
            <a:avLst/>
          </a:prstGeom>
        </p:spPr>
      </p:pic>
      <p:pic>
        <p:nvPicPr>
          <p:cNvPr id="4" name="Ca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542" y="5000770"/>
            <a:ext cx="2059459" cy="935744"/>
          </a:xfrm>
          <a:prstGeom prst="rect">
            <a:avLst/>
          </a:prstGeom>
        </p:spPr>
      </p:pic>
      <p:pic>
        <p:nvPicPr>
          <p:cNvPr id="7" name="Fox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260" y="4384129"/>
            <a:ext cx="1269682" cy="1778712"/>
          </a:xfrm>
          <a:prstGeom prst="rect">
            <a:avLst/>
          </a:prstGeom>
        </p:spPr>
      </p:pic>
      <p:pic>
        <p:nvPicPr>
          <p:cNvPr id="8" name="Rock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93" y="2844709"/>
            <a:ext cx="1028556" cy="1945161"/>
          </a:xfrm>
          <a:prstGeom prst="rect">
            <a:avLst/>
          </a:prstGeom>
        </p:spPr>
      </p:pic>
      <p:pic>
        <p:nvPicPr>
          <p:cNvPr id="16" name="Park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85" y="1202776"/>
            <a:ext cx="1515177" cy="1522182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</p:spPr>
      </p:pic>
      <p:pic>
        <p:nvPicPr>
          <p:cNvPr id="17" name="Far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96" y="2742214"/>
            <a:ext cx="1516639" cy="1522182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</p:spPr>
      </p:pic>
      <p:sp>
        <p:nvSpPr>
          <p:cNvPr id="12" name="Cross 11"/>
          <p:cNvSpPr/>
          <p:nvPr/>
        </p:nvSpPr>
        <p:spPr>
          <a:xfrm rot="2700000">
            <a:off x="2872832" y="4800313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ross 12"/>
          <p:cNvSpPr/>
          <p:nvPr/>
        </p:nvSpPr>
        <p:spPr>
          <a:xfrm rot="2700000">
            <a:off x="8631409" y="3153869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70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19775 0.1171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0.26441 0.0194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24496 0.1949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21511 0.1442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721146" y="3565662"/>
            <a:ext cx="811771" cy="811771"/>
            <a:chOff x="1149179" y="984420"/>
            <a:chExt cx="1268627" cy="1268627"/>
          </a:xfrm>
        </p:grpSpPr>
        <p:sp>
          <p:nvSpPr>
            <p:cNvPr id="3" name="Oval 2"/>
            <p:cNvSpPr/>
            <p:nvPr/>
          </p:nvSpPr>
          <p:spPr>
            <a:xfrm>
              <a:off x="1149179" y="984420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24448" y="1088327"/>
              <a:ext cx="1103870" cy="1010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or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00280" y="3565661"/>
            <a:ext cx="810598" cy="810598"/>
            <a:chOff x="3801763" y="984422"/>
            <a:chExt cx="1268627" cy="1268627"/>
          </a:xfrm>
        </p:grpSpPr>
        <p:sp>
          <p:nvSpPr>
            <p:cNvPr id="18" name="Oval 17"/>
            <p:cNvSpPr/>
            <p:nvPr/>
          </p:nvSpPr>
          <p:spPr>
            <a:xfrm>
              <a:off x="3801763" y="984422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92379" y="1059912"/>
              <a:ext cx="1103869" cy="101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/>
                <a:t>oo</a:t>
              </a:r>
              <a:endParaRPr lang="en-GB" sz="36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08589" y="3548854"/>
            <a:ext cx="845192" cy="845192"/>
            <a:chOff x="1346887" y="3546390"/>
            <a:chExt cx="1268627" cy="1268627"/>
          </a:xfrm>
        </p:grpSpPr>
        <p:sp>
          <p:nvSpPr>
            <p:cNvPr id="22" name="Oval 21"/>
            <p:cNvSpPr/>
            <p:nvPr/>
          </p:nvSpPr>
          <p:spPr>
            <a:xfrm>
              <a:off x="1346887" y="3546390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37503" y="3639096"/>
              <a:ext cx="1103871" cy="970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/>
                <a:t>ar</a:t>
              </a:r>
              <a:endParaRPr lang="en-GB" sz="36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31065" y="2487970"/>
            <a:ext cx="869091" cy="869091"/>
            <a:chOff x="3076833" y="3653481"/>
            <a:chExt cx="1268627" cy="1268627"/>
          </a:xfrm>
        </p:grpSpPr>
        <p:sp>
          <p:nvSpPr>
            <p:cNvPr id="17" name="Oval 16"/>
            <p:cNvSpPr/>
            <p:nvPr/>
          </p:nvSpPr>
          <p:spPr>
            <a:xfrm>
              <a:off x="3076833" y="3653481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59211" y="3746678"/>
              <a:ext cx="1103870" cy="943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/>
                <a:t>oa</a:t>
              </a:r>
              <a:endParaRPr lang="en-GB" sz="36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37542" y="2559367"/>
            <a:ext cx="811771" cy="811771"/>
            <a:chOff x="5070390" y="2747320"/>
            <a:chExt cx="1268627" cy="1268627"/>
          </a:xfrm>
        </p:grpSpPr>
        <p:sp>
          <p:nvSpPr>
            <p:cNvPr id="19" name="Oval 18"/>
            <p:cNvSpPr/>
            <p:nvPr/>
          </p:nvSpPr>
          <p:spPr>
            <a:xfrm>
              <a:off x="5070390" y="2747320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53118" y="2820337"/>
              <a:ext cx="1103870" cy="1010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/>
                <a:t>ee</a:t>
              </a:r>
              <a:endParaRPr lang="en-GB" sz="3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812122" y="2510105"/>
            <a:ext cx="811771" cy="811771"/>
            <a:chOff x="5564660" y="1157416"/>
            <a:chExt cx="1268627" cy="1268627"/>
          </a:xfrm>
        </p:grpSpPr>
        <p:sp>
          <p:nvSpPr>
            <p:cNvPr id="23" name="Oval 22"/>
            <p:cNvSpPr/>
            <p:nvPr/>
          </p:nvSpPr>
          <p:spPr>
            <a:xfrm>
              <a:off x="5564660" y="1157416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47038" y="1242497"/>
              <a:ext cx="1103870" cy="1010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/>
                <a:t>ai</a:t>
              </a:r>
              <a:endParaRPr lang="en-GB" sz="36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54725" y="2516631"/>
            <a:ext cx="843740" cy="811771"/>
            <a:chOff x="7075784" y="984421"/>
            <a:chExt cx="1318593" cy="1268627"/>
          </a:xfrm>
        </p:grpSpPr>
        <p:sp>
          <p:nvSpPr>
            <p:cNvPr id="20" name="Oval 19"/>
            <p:cNvSpPr/>
            <p:nvPr/>
          </p:nvSpPr>
          <p:spPr>
            <a:xfrm>
              <a:off x="7088660" y="984421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75784" y="1051208"/>
              <a:ext cx="1318593" cy="1010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/>
                <a:t>igh</a:t>
              </a:r>
              <a:endParaRPr lang="en-GB" sz="36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69" y="782853"/>
            <a:ext cx="1298681" cy="1276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38" y="548070"/>
            <a:ext cx="830895" cy="1746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04" y="4550626"/>
            <a:ext cx="1375191" cy="15055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8240">
            <a:off x="6210601" y="711652"/>
            <a:ext cx="1760011" cy="15011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660" y="4654000"/>
            <a:ext cx="1531752" cy="1382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16" y="1375720"/>
            <a:ext cx="1760609" cy="8578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539" y="4817797"/>
            <a:ext cx="2137513" cy="97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solidFill>
                  <a:srgbClr val="013F7C"/>
                </a:solidFill>
              </a:rPr>
              <a:t>Getting Started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279650" y="1350964"/>
            <a:ext cx="76327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Both of these main/independent clauses make sense on their own.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14401" b="14270"/>
          <a:stretch>
            <a:fillRect/>
          </a:stretch>
        </p:blipFill>
        <p:spPr bwMode="auto">
          <a:xfrm>
            <a:off x="2146301" y="2166939"/>
            <a:ext cx="3008313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8" b="15767"/>
          <a:stretch>
            <a:fillRect/>
          </a:stretch>
        </p:blipFill>
        <p:spPr bwMode="auto">
          <a:xfrm>
            <a:off x="6886576" y="2211389"/>
            <a:ext cx="3325813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2347914" y="2533651"/>
            <a:ext cx="2085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Samira likes football.</a:t>
            </a:r>
          </a:p>
        </p:txBody>
      </p:sp>
      <p:sp>
        <p:nvSpPr>
          <p:cNvPr id="11271" name="TextBox 18"/>
          <p:cNvSpPr txBox="1">
            <a:spLocks noChangeArrowheads="1"/>
          </p:cNvSpPr>
          <p:nvPr/>
        </p:nvSpPr>
        <p:spPr bwMode="auto">
          <a:xfrm>
            <a:off x="7826376" y="2566988"/>
            <a:ext cx="2085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</a:rPr>
              <a:t>Ben loves basketball.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429126" y="2192339"/>
            <a:ext cx="3324225" cy="1481137"/>
            <a:chOff x="2904673" y="1936059"/>
            <a:chExt cx="3325124" cy="1480371"/>
          </a:xfrm>
        </p:grpSpPr>
        <p:pic>
          <p:nvPicPr>
            <p:cNvPr id="1127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64" b="15649"/>
            <a:stretch>
              <a:fillRect/>
            </a:stretch>
          </p:blipFill>
          <p:spPr bwMode="auto">
            <a:xfrm>
              <a:off x="2904673" y="1936059"/>
              <a:ext cx="3325124" cy="148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5" name="TextBox 19"/>
            <p:cNvSpPr txBox="1">
              <a:spLocks noChangeArrowheads="1"/>
            </p:cNvSpPr>
            <p:nvPr/>
          </p:nvSpPr>
          <p:spPr bwMode="auto">
            <a:xfrm>
              <a:off x="3529213" y="2445411"/>
              <a:ext cx="20855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and</a:t>
              </a:r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274888" y="4148139"/>
            <a:ext cx="7632700" cy="884237"/>
          </a:xfrm>
          <a:prstGeom prst="rect">
            <a:avLst/>
          </a:prstGeom>
          <a:solidFill>
            <a:srgbClr val="2DB6BC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When we link them together with a co-ordinating conjunction, they form a compound sentence.</a:t>
            </a:r>
          </a:p>
        </p:txBody>
      </p:sp>
    </p:spTree>
    <p:extLst>
      <p:ext uri="{BB962C8B-B14F-4D97-AF65-F5344CB8AC3E}">
        <p14:creationId xmlns:p14="http://schemas.microsoft.com/office/powerpoint/2010/main" val="136802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solidFill>
                  <a:srgbClr val="013F7C"/>
                </a:solidFill>
              </a:rPr>
              <a:t>Getting Started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279650" y="1350963"/>
            <a:ext cx="76327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There are seven co-ordinating conjunctions that we can remember using the mnemonic ‘FANBOYS’.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146301" y="3040063"/>
            <a:ext cx="3008313" cy="1530350"/>
            <a:chOff x="622372" y="2167718"/>
            <a:chExt cx="3008861" cy="1530647"/>
          </a:xfrm>
        </p:grpSpPr>
        <p:pic>
          <p:nvPicPr>
            <p:cNvPr id="12307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2" t="14401" b="14270"/>
            <a:stretch>
              <a:fillRect/>
            </a:stretch>
          </p:blipFill>
          <p:spPr bwMode="auto">
            <a:xfrm>
              <a:off x="622372" y="2167718"/>
              <a:ext cx="3008861" cy="1530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8" name="TextBox 6"/>
            <p:cNvSpPr txBox="1">
              <a:spLocks noChangeArrowheads="1"/>
            </p:cNvSpPr>
            <p:nvPr/>
          </p:nvSpPr>
          <p:spPr bwMode="auto">
            <a:xfrm>
              <a:off x="823864" y="2532905"/>
              <a:ext cx="20855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Samira likes football.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886576" y="3082925"/>
            <a:ext cx="3325813" cy="1474788"/>
            <a:chOff x="5363132" y="2211012"/>
            <a:chExt cx="3325123" cy="1474784"/>
          </a:xfrm>
        </p:grpSpPr>
        <p:pic>
          <p:nvPicPr>
            <p:cNvPr id="12305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08" b="15767"/>
            <a:stretch>
              <a:fillRect/>
            </a:stretch>
          </p:blipFill>
          <p:spPr bwMode="auto">
            <a:xfrm>
              <a:off x="5363132" y="2211012"/>
              <a:ext cx="3325123" cy="147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TextBox 18"/>
            <p:cNvSpPr txBox="1">
              <a:spLocks noChangeArrowheads="1"/>
            </p:cNvSpPr>
            <p:nvPr/>
          </p:nvSpPr>
          <p:spPr bwMode="auto">
            <a:xfrm>
              <a:off x="6302777" y="2566785"/>
              <a:ext cx="20855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chemeClr val="bg1"/>
                  </a:solidFill>
                </a:rPr>
                <a:t>Ben loves basketball.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429126" y="3063875"/>
            <a:ext cx="3324225" cy="1481138"/>
            <a:chOff x="2904673" y="1936059"/>
            <a:chExt cx="3325124" cy="1480371"/>
          </a:xfrm>
        </p:grpSpPr>
        <p:pic>
          <p:nvPicPr>
            <p:cNvPr id="1230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64" b="15649"/>
            <a:stretch>
              <a:fillRect/>
            </a:stretch>
          </p:blipFill>
          <p:spPr bwMode="auto">
            <a:xfrm>
              <a:off x="2904673" y="1936059"/>
              <a:ext cx="3325124" cy="148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4" name="TextBox 19"/>
            <p:cNvSpPr txBox="1">
              <a:spLocks noChangeArrowheads="1"/>
            </p:cNvSpPr>
            <p:nvPr/>
          </p:nvSpPr>
          <p:spPr bwMode="auto">
            <a:xfrm>
              <a:off x="3529213" y="2183775"/>
              <a:ext cx="208557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274888" y="4897438"/>
            <a:ext cx="7632700" cy="957262"/>
          </a:xfrm>
          <a:prstGeom prst="rect">
            <a:avLst/>
          </a:prstGeom>
          <a:solidFill>
            <a:srgbClr val="2DB6BC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Which other co-ordinating conjunctions could be used to link these two main/independent clauses?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29014" y="2219326"/>
            <a:ext cx="733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BE0928"/>
                </a:solidFill>
              </a:rPr>
              <a:t>for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262439" y="2219326"/>
            <a:ext cx="733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08213"/>
                </a:solidFill>
              </a:rPr>
              <a:t>and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994276" y="2219326"/>
            <a:ext cx="733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AB001"/>
                </a:solidFill>
              </a:rPr>
              <a:t>nor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727701" y="2219326"/>
            <a:ext cx="733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87BE2F"/>
                </a:solidFill>
              </a:rPr>
              <a:t>but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461126" y="2219326"/>
            <a:ext cx="733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A7E6"/>
                </a:solidFill>
              </a:rPr>
              <a:t>or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192964" y="2219326"/>
            <a:ext cx="733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653B8F"/>
                </a:solidFill>
              </a:rPr>
              <a:t>yet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926389" y="2219326"/>
            <a:ext cx="733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8D358B"/>
                </a:solidFill>
              </a:rPr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237158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/>
      <p:bldP spid="16" grpId="0"/>
      <p:bldP spid="17" grpId="0"/>
      <p:bldP spid="18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solidFill>
                  <a:srgbClr val="013F7C"/>
                </a:solidFill>
              </a:rPr>
              <a:t>Next Steps</a:t>
            </a:r>
          </a:p>
        </p:txBody>
      </p:sp>
      <p:grpSp>
        <p:nvGrpSpPr>
          <p:cNvPr id="13315" name="Group 5"/>
          <p:cNvGrpSpPr>
            <a:grpSpLocks/>
          </p:cNvGrpSpPr>
          <p:nvPr/>
        </p:nvGrpSpPr>
        <p:grpSpPr bwMode="auto">
          <a:xfrm>
            <a:off x="2146301" y="2297113"/>
            <a:ext cx="3008313" cy="1530350"/>
            <a:chOff x="622372" y="2167718"/>
            <a:chExt cx="3008861" cy="1530647"/>
          </a:xfrm>
        </p:grpSpPr>
        <p:pic>
          <p:nvPicPr>
            <p:cNvPr id="1333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2" t="14401" b="14270"/>
            <a:stretch>
              <a:fillRect/>
            </a:stretch>
          </p:blipFill>
          <p:spPr bwMode="auto">
            <a:xfrm>
              <a:off x="622372" y="2167718"/>
              <a:ext cx="3008861" cy="1530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3" name="TextBox 6"/>
            <p:cNvSpPr txBox="1">
              <a:spLocks noChangeArrowheads="1"/>
            </p:cNvSpPr>
            <p:nvPr/>
          </p:nvSpPr>
          <p:spPr bwMode="auto">
            <a:xfrm>
              <a:off x="823864" y="2532905"/>
              <a:ext cx="20855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It was time for maths.</a:t>
              </a:r>
            </a:p>
          </p:txBody>
        </p:sp>
      </p:grp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6886576" y="2339975"/>
            <a:ext cx="3325813" cy="1474788"/>
            <a:chOff x="5363132" y="2211012"/>
            <a:chExt cx="3325123" cy="1474784"/>
          </a:xfrm>
        </p:grpSpPr>
        <p:pic>
          <p:nvPicPr>
            <p:cNvPr id="13330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08" b="15767"/>
            <a:stretch>
              <a:fillRect/>
            </a:stretch>
          </p:blipFill>
          <p:spPr bwMode="auto">
            <a:xfrm>
              <a:off x="5363132" y="2211012"/>
              <a:ext cx="3325123" cy="147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1" name="TextBox 18"/>
            <p:cNvSpPr txBox="1">
              <a:spLocks noChangeArrowheads="1"/>
            </p:cNvSpPr>
            <p:nvPr/>
          </p:nvSpPr>
          <p:spPr bwMode="auto">
            <a:xfrm>
              <a:off x="6302777" y="2566785"/>
              <a:ext cx="20855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chemeClr val="bg1"/>
                  </a:solidFill>
                </a:rPr>
                <a:t>My pencil broke.</a:t>
              </a:r>
            </a:p>
          </p:txBody>
        </p:sp>
      </p:grpSp>
      <p:grpSp>
        <p:nvGrpSpPr>
          <p:cNvPr id="13317" name="Group 10"/>
          <p:cNvGrpSpPr>
            <a:grpSpLocks/>
          </p:cNvGrpSpPr>
          <p:nvPr/>
        </p:nvGrpSpPr>
        <p:grpSpPr bwMode="auto">
          <a:xfrm>
            <a:off x="4429126" y="2322513"/>
            <a:ext cx="3324225" cy="1479550"/>
            <a:chOff x="2904673" y="1936059"/>
            <a:chExt cx="3325124" cy="1480371"/>
          </a:xfrm>
        </p:grpSpPr>
        <p:pic>
          <p:nvPicPr>
            <p:cNvPr id="13328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64" b="15649"/>
            <a:stretch>
              <a:fillRect/>
            </a:stretch>
          </p:blipFill>
          <p:spPr bwMode="auto">
            <a:xfrm>
              <a:off x="2904673" y="1936059"/>
              <a:ext cx="3325124" cy="148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9" name="TextBox 19"/>
            <p:cNvSpPr txBox="1">
              <a:spLocks noChangeArrowheads="1"/>
            </p:cNvSpPr>
            <p:nvPr/>
          </p:nvSpPr>
          <p:spPr bwMode="auto">
            <a:xfrm>
              <a:off x="3529213" y="2183775"/>
              <a:ext cx="208557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274888" y="3919539"/>
            <a:ext cx="7632700" cy="835025"/>
          </a:xfrm>
          <a:prstGeom prst="rect">
            <a:avLst/>
          </a:prstGeom>
          <a:solidFill>
            <a:srgbClr val="2DB6BC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Which co-ordinating conjunctions could be used to link these two main/independent clauses to create a compound sentence? </a:t>
            </a:r>
          </a:p>
        </p:txBody>
      </p:sp>
      <p:sp>
        <p:nvSpPr>
          <p:cNvPr id="13319" name="Rectangle 13"/>
          <p:cNvSpPr>
            <a:spLocks noChangeArrowheads="1"/>
          </p:cNvSpPr>
          <p:nvPr/>
        </p:nvSpPr>
        <p:spPr bwMode="auto">
          <a:xfrm>
            <a:off x="3022601" y="1403351"/>
            <a:ext cx="733425" cy="576263"/>
          </a:xfrm>
          <a:prstGeom prst="rect">
            <a:avLst/>
          </a:prstGeom>
          <a:solidFill>
            <a:srgbClr val="BE09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for</a:t>
            </a:r>
          </a:p>
        </p:txBody>
      </p:sp>
      <p:sp>
        <p:nvSpPr>
          <p:cNvPr id="13320" name="Rectangle 15"/>
          <p:cNvSpPr>
            <a:spLocks noChangeArrowheads="1"/>
          </p:cNvSpPr>
          <p:nvPr/>
        </p:nvSpPr>
        <p:spPr bwMode="auto">
          <a:xfrm>
            <a:off x="3925889" y="1403351"/>
            <a:ext cx="733425" cy="576263"/>
          </a:xfrm>
          <a:prstGeom prst="rect">
            <a:avLst/>
          </a:prstGeom>
          <a:solidFill>
            <a:srgbClr val="F082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and</a:t>
            </a:r>
          </a:p>
        </p:txBody>
      </p:sp>
      <p:sp>
        <p:nvSpPr>
          <p:cNvPr id="13321" name="Rectangle 16"/>
          <p:cNvSpPr>
            <a:spLocks noChangeArrowheads="1"/>
          </p:cNvSpPr>
          <p:nvPr/>
        </p:nvSpPr>
        <p:spPr bwMode="auto">
          <a:xfrm>
            <a:off x="4830764" y="1412876"/>
            <a:ext cx="731837" cy="576263"/>
          </a:xfrm>
          <a:prstGeom prst="rect">
            <a:avLst/>
          </a:prstGeom>
          <a:solidFill>
            <a:srgbClr val="FAB0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nor</a:t>
            </a:r>
          </a:p>
        </p:txBody>
      </p:sp>
      <p:sp>
        <p:nvSpPr>
          <p:cNvPr id="13322" name="Rectangle 17"/>
          <p:cNvSpPr>
            <a:spLocks noChangeArrowheads="1"/>
          </p:cNvSpPr>
          <p:nvPr/>
        </p:nvSpPr>
        <p:spPr bwMode="auto">
          <a:xfrm>
            <a:off x="5734051" y="1403351"/>
            <a:ext cx="733425" cy="576263"/>
          </a:xfrm>
          <a:prstGeom prst="rect">
            <a:avLst/>
          </a:prstGeom>
          <a:solidFill>
            <a:srgbClr val="87BE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but</a:t>
            </a:r>
          </a:p>
        </p:txBody>
      </p:sp>
      <p:sp>
        <p:nvSpPr>
          <p:cNvPr id="13323" name="Rectangle 21"/>
          <p:cNvSpPr>
            <a:spLocks noChangeArrowheads="1"/>
          </p:cNvSpPr>
          <p:nvPr/>
        </p:nvSpPr>
        <p:spPr bwMode="auto">
          <a:xfrm>
            <a:off x="6637339" y="1403351"/>
            <a:ext cx="733425" cy="576263"/>
          </a:xfrm>
          <a:prstGeom prst="rect">
            <a:avLst/>
          </a:prstGeom>
          <a:solidFill>
            <a:srgbClr val="00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13324" name="Rectangle 23"/>
          <p:cNvSpPr>
            <a:spLocks noChangeArrowheads="1"/>
          </p:cNvSpPr>
          <p:nvPr/>
        </p:nvSpPr>
        <p:spPr bwMode="auto">
          <a:xfrm>
            <a:off x="7542214" y="1403351"/>
            <a:ext cx="733425" cy="576263"/>
          </a:xfrm>
          <a:prstGeom prst="rect">
            <a:avLst/>
          </a:prstGeom>
          <a:solidFill>
            <a:srgbClr val="653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yet</a:t>
            </a:r>
          </a:p>
        </p:txBody>
      </p:sp>
      <p:sp>
        <p:nvSpPr>
          <p:cNvPr id="13325" name="Rectangle 24"/>
          <p:cNvSpPr>
            <a:spLocks noChangeArrowheads="1"/>
          </p:cNvSpPr>
          <p:nvPr/>
        </p:nvSpPr>
        <p:spPr bwMode="auto">
          <a:xfrm>
            <a:off x="8445501" y="1403351"/>
            <a:ext cx="733425" cy="576263"/>
          </a:xfrm>
          <a:prstGeom prst="rect">
            <a:avLst/>
          </a:prstGeom>
          <a:solidFill>
            <a:srgbClr val="8D35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so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284413" y="4849813"/>
            <a:ext cx="7632700" cy="525462"/>
          </a:xfrm>
          <a:prstGeom prst="rect">
            <a:avLst/>
          </a:prstGeom>
          <a:solidFill>
            <a:srgbClr val="2DB6BC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Is there one that fits best? 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274888" y="5470526"/>
            <a:ext cx="7632700" cy="525463"/>
          </a:xfrm>
          <a:prstGeom prst="rect">
            <a:avLst/>
          </a:prstGeom>
          <a:solidFill>
            <a:srgbClr val="2DB6BC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Are some co-ordinating conjunctions easier to use than others?</a:t>
            </a:r>
          </a:p>
        </p:txBody>
      </p:sp>
    </p:spTree>
    <p:extLst>
      <p:ext uri="{BB962C8B-B14F-4D97-AF65-F5344CB8AC3E}">
        <p14:creationId xmlns:p14="http://schemas.microsoft.com/office/powerpoint/2010/main" val="32900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solidFill>
                  <a:srgbClr val="013F7C"/>
                </a:solidFill>
              </a:rPr>
              <a:t>Next Steps</a:t>
            </a:r>
          </a:p>
        </p:txBody>
      </p:sp>
      <p:grpSp>
        <p:nvGrpSpPr>
          <p:cNvPr id="14339" name="Group 5"/>
          <p:cNvGrpSpPr>
            <a:grpSpLocks/>
          </p:cNvGrpSpPr>
          <p:nvPr/>
        </p:nvGrpSpPr>
        <p:grpSpPr bwMode="auto">
          <a:xfrm>
            <a:off x="2146301" y="2297113"/>
            <a:ext cx="3008313" cy="1530350"/>
            <a:chOff x="622372" y="2167718"/>
            <a:chExt cx="3008861" cy="1530647"/>
          </a:xfrm>
        </p:grpSpPr>
        <p:pic>
          <p:nvPicPr>
            <p:cNvPr id="14356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2" t="14401" b="14270"/>
            <a:stretch>
              <a:fillRect/>
            </a:stretch>
          </p:blipFill>
          <p:spPr bwMode="auto">
            <a:xfrm>
              <a:off x="622372" y="2167718"/>
              <a:ext cx="3008861" cy="1530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7" name="TextBox 6"/>
            <p:cNvSpPr txBox="1">
              <a:spLocks noChangeArrowheads="1"/>
            </p:cNvSpPr>
            <p:nvPr/>
          </p:nvSpPr>
          <p:spPr bwMode="auto">
            <a:xfrm>
              <a:off x="823864" y="2532905"/>
              <a:ext cx="20855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Luke had lots of friends.</a:t>
              </a:r>
            </a:p>
          </p:txBody>
        </p:sp>
      </p:grpSp>
      <p:grpSp>
        <p:nvGrpSpPr>
          <p:cNvPr id="14340" name="Group 7"/>
          <p:cNvGrpSpPr>
            <a:grpSpLocks/>
          </p:cNvGrpSpPr>
          <p:nvPr/>
        </p:nvGrpSpPr>
        <p:grpSpPr bwMode="auto">
          <a:xfrm>
            <a:off x="6886576" y="2339975"/>
            <a:ext cx="3325813" cy="1474788"/>
            <a:chOff x="5363132" y="2211012"/>
            <a:chExt cx="3325123" cy="1474784"/>
          </a:xfrm>
        </p:grpSpPr>
        <p:pic>
          <p:nvPicPr>
            <p:cNvPr id="1435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08" b="15767"/>
            <a:stretch>
              <a:fillRect/>
            </a:stretch>
          </p:blipFill>
          <p:spPr bwMode="auto">
            <a:xfrm>
              <a:off x="5363132" y="2211012"/>
              <a:ext cx="3325123" cy="147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TextBox 18"/>
            <p:cNvSpPr txBox="1">
              <a:spLocks noChangeArrowheads="1"/>
            </p:cNvSpPr>
            <p:nvPr/>
          </p:nvSpPr>
          <p:spPr bwMode="auto">
            <a:xfrm>
              <a:off x="6302777" y="2566785"/>
              <a:ext cx="20855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chemeClr val="bg1"/>
                  </a:solidFill>
                </a:rPr>
                <a:t>He was a friendly boy.</a:t>
              </a:r>
            </a:p>
          </p:txBody>
        </p:sp>
      </p:grpSp>
      <p:grpSp>
        <p:nvGrpSpPr>
          <p:cNvPr id="14341" name="Group 10"/>
          <p:cNvGrpSpPr>
            <a:grpSpLocks/>
          </p:cNvGrpSpPr>
          <p:nvPr/>
        </p:nvGrpSpPr>
        <p:grpSpPr bwMode="auto">
          <a:xfrm>
            <a:off x="4429126" y="2322513"/>
            <a:ext cx="3324225" cy="1479550"/>
            <a:chOff x="2904673" y="1936059"/>
            <a:chExt cx="3325124" cy="1480371"/>
          </a:xfrm>
        </p:grpSpPr>
        <p:pic>
          <p:nvPicPr>
            <p:cNvPr id="14352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64" b="15649"/>
            <a:stretch>
              <a:fillRect/>
            </a:stretch>
          </p:blipFill>
          <p:spPr bwMode="auto">
            <a:xfrm>
              <a:off x="2904673" y="1936059"/>
              <a:ext cx="3325124" cy="148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3" name="TextBox 19"/>
            <p:cNvSpPr txBox="1">
              <a:spLocks noChangeArrowheads="1"/>
            </p:cNvSpPr>
            <p:nvPr/>
          </p:nvSpPr>
          <p:spPr bwMode="auto">
            <a:xfrm>
              <a:off x="3529213" y="2183775"/>
              <a:ext cx="208557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4342" name="Rectangle 22"/>
          <p:cNvSpPr>
            <a:spLocks noChangeArrowheads="1"/>
          </p:cNvSpPr>
          <p:nvPr/>
        </p:nvSpPr>
        <p:spPr bwMode="auto">
          <a:xfrm>
            <a:off x="2274888" y="3919539"/>
            <a:ext cx="7632700" cy="835025"/>
          </a:xfrm>
          <a:prstGeom prst="rect">
            <a:avLst/>
          </a:prstGeom>
          <a:solidFill>
            <a:srgbClr val="2DB6BC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Which co-ordinating conjunctions could be used to link these two main/independent clauses to create a compound sentence? </a:t>
            </a:r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3022601" y="1403351"/>
            <a:ext cx="733425" cy="576263"/>
          </a:xfrm>
          <a:prstGeom prst="rect">
            <a:avLst/>
          </a:prstGeom>
          <a:solidFill>
            <a:srgbClr val="BE09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for</a:t>
            </a:r>
          </a:p>
        </p:txBody>
      </p:sp>
      <p:sp>
        <p:nvSpPr>
          <p:cNvPr id="14344" name="Rectangle 15"/>
          <p:cNvSpPr>
            <a:spLocks noChangeArrowheads="1"/>
          </p:cNvSpPr>
          <p:nvPr/>
        </p:nvSpPr>
        <p:spPr bwMode="auto">
          <a:xfrm>
            <a:off x="3925889" y="1403351"/>
            <a:ext cx="733425" cy="576263"/>
          </a:xfrm>
          <a:prstGeom prst="rect">
            <a:avLst/>
          </a:prstGeom>
          <a:solidFill>
            <a:srgbClr val="F082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and</a:t>
            </a:r>
          </a:p>
        </p:txBody>
      </p:sp>
      <p:sp>
        <p:nvSpPr>
          <p:cNvPr id="14345" name="Rectangle 16"/>
          <p:cNvSpPr>
            <a:spLocks noChangeArrowheads="1"/>
          </p:cNvSpPr>
          <p:nvPr/>
        </p:nvSpPr>
        <p:spPr bwMode="auto">
          <a:xfrm>
            <a:off x="4830764" y="1412876"/>
            <a:ext cx="731837" cy="576263"/>
          </a:xfrm>
          <a:prstGeom prst="rect">
            <a:avLst/>
          </a:prstGeom>
          <a:solidFill>
            <a:srgbClr val="FAB0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nor</a:t>
            </a:r>
          </a:p>
        </p:txBody>
      </p:sp>
      <p:sp>
        <p:nvSpPr>
          <p:cNvPr id="14346" name="Rectangle 17"/>
          <p:cNvSpPr>
            <a:spLocks noChangeArrowheads="1"/>
          </p:cNvSpPr>
          <p:nvPr/>
        </p:nvSpPr>
        <p:spPr bwMode="auto">
          <a:xfrm>
            <a:off x="5734051" y="1403351"/>
            <a:ext cx="733425" cy="576263"/>
          </a:xfrm>
          <a:prstGeom prst="rect">
            <a:avLst/>
          </a:prstGeom>
          <a:solidFill>
            <a:srgbClr val="87BE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but</a:t>
            </a:r>
          </a:p>
        </p:txBody>
      </p:sp>
      <p:sp>
        <p:nvSpPr>
          <p:cNvPr id="14347" name="Rectangle 21"/>
          <p:cNvSpPr>
            <a:spLocks noChangeArrowheads="1"/>
          </p:cNvSpPr>
          <p:nvPr/>
        </p:nvSpPr>
        <p:spPr bwMode="auto">
          <a:xfrm>
            <a:off x="6637339" y="1403351"/>
            <a:ext cx="733425" cy="576263"/>
          </a:xfrm>
          <a:prstGeom prst="rect">
            <a:avLst/>
          </a:prstGeom>
          <a:solidFill>
            <a:srgbClr val="00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14348" name="Rectangle 23"/>
          <p:cNvSpPr>
            <a:spLocks noChangeArrowheads="1"/>
          </p:cNvSpPr>
          <p:nvPr/>
        </p:nvSpPr>
        <p:spPr bwMode="auto">
          <a:xfrm>
            <a:off x="7542214" y="1403351"/>
            <a:ext cx="733425" cy="576263"/>
          </a:xfrm>
          <a:prstGeom prst="rect">
            <a:avLst/>
          </a:prstGeom>
          <a:solidFill>
            <a:srgbClr val="653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yet</a:t>
            </a:r>
          </a:p>
        </p:txBody>
      </p:sp>
      <p:sp>
        <p:nvSpPr>
          <p:cNvPr id="14349" name="Rectangle 24"/>
          <p:cNvSpPr>
            <a:spLocks noChangeArrowheads="1"/>
          </p:cNvSpPr>
          <p:nvPr/>
        </p:nvSpPr>
        <p:spPr bwMode="auto">
          <a:xfrm>
            <a:off x="8445501" y="1403351"/>
            <a:ext cx="733425" cy="576263"/>
          </a:xfrm>
          <a:prstGeom prst="rect">
            <a:avLst/>
          </a:prstGeom>
          <a:solidFill>
            <a:srgbClr val="8D35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so</a:t>
            </a:r>
          </a:p>
        </p:txBody>
      </p:sp>
      <p:sp>
        <p:nvSpPr>
          <p:cNvPr id="14350" name="Rectangle 25"/>
          <p:cNvSpPr>
            <a:spLocks noChangeArrowheads="1"/>
          </p:cNvSpPr>
          <p:nvPr/>
        </p:nvSpPr>
        <p:spPr bwMode="auto">
          <a:xfrm>
            <a:off x="2284413" y="4849813"/>
            <a:ext cx="7632700" cy="525462"/>
          </a:xfrm>
          <a:prstGeom prst="rect">
            <a:avLst/>
          </a:prstGeom>
          <a:solidFill>
            <a:srgbClr val="2DB6BC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Is there one that fits best? </a:t>
            </a:r>
          </a:p>
        </p:txBody>
      </p:sp>
      <p:sp>
        <p:nvSpPr>
          <p:cNvPr id="14351" name="Rectangle 26"/>
          <p:cNvSpPr>
            <a:spLocks noChangeArrowheads="1"/>
          </p:cNvSpPr>
          <p:nvPr/>
        </p:nvSpPr>
        <p:spPr bwMode="auto">
          <a:xfrm>
            <a:off x="2274888" y="5470526"/>
            <a:ext cx="7632700" cy="525463"/>
          </a:xfrm>
          <a:prstGeom prst="rect">
            <a:avLst/>
          </a:prstGeom>
          <a:solidFill>
            <a:srgbClr val="2DB6BC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Are some co-ordinating conjunctions easier to use than others?</a:t>
            </a:r>
          </a:p>
        </p:txBody>
      </p:sp>
    </p:spTree>
    <p:extLst>
      <p:ext uri="{BB962C8B-B14F-4D97-AF65-F5344CB8AC3E}">
        <p14:creationId xmlns:p14="http://schemas.microsoft.com/office/powerpoint/2010/main" val="20352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solidFill>
                  <a:srgbClr val="013F7C"/>
                </a:solidFill>
              </a:rPr>
              <a:t>Next Steps</a:t>
            </a:r>
          </a:p>
        </p:txBody>
      </p:sp>
      <p:grpSp>
        <p:nvGrpSpPr>
          <p:cNvPr id="16387" name="Group 5"/>
          <p:cNvGrpSpPr>
            <a:grpSpLocks/>
          </p:cNvGrpSpPr>
          <p:nvPr/>
        </p:nvGrpSpPr>
        <p:grpSpPr bwMode="auto">
          <a:xfrm>
            <a:off x="2146301" y="2297113"/>
            <a:ext cx="3008313" cy="1530350"/>
            <a:chOff x="622372" y="2167718"/>
            <a:chExt cx="3008861" cy="1530647"/>
          </a:xfrm>
        </p:grpSpPr>
        <p:pic>
          <p:nvPicPr>
            <p:cNvPr id="16404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2" t="14401" b="14270"/>
            <a:stretch>
              <a:fillRect/>
            </a:stretch>
          </p:blipFill>
          <p:spPr bwMode="auto">
            <a:xfrm>
              <a:off x="622372" y="2167718"/>
              <a:ext cx="3008861" cy="1530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5" name="TextBox 6"/>
            <p:cNvSpPr txBox="1">
              <a:spLocks noChangeArrowheads="1"/>
            </p:cNvSpPr>
            <p:nvPr/>
          </p:nvSpPr>
          <p:spPr bwMode="auto">
            <a:xfrm>
              <a:off x="823864" y="2594458"/>
              <a:ext cx="218188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You can choose vanilla ice cream.</a:t>
              </a:r>
            </a:p>
          </p:txBody>
        </p:sp>
      </p:grpSp>
      <p:grpSp>
        <p:nvGrpSpPr>
          <p:cNvPr id="16388" name="Group 7"/>
          <p:cNvGrpSpPr>
            <a:grpSpLocks/>
          </p:cNvGrpSpPr>
          <p:nvPr/>
        </p:nvGrpSpPr>
        <p:grpSpPr bwMode="auto">
          <a:xfrm>
            <a:off x="6886576" y="2339975"/>
            <a:ext cx="3325813" cy="1474788"/>
            <a:chOff x="5363132" y="2211012"/>
            <a:chExt cx="3325123" cy="1474784"/>
          </a:xfrm>
        </p:grpSpPr>
        <p:pic>
          <p:nvPicPr>
            <p:cNvPr id="16402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08" b="15767"/>
            <a:stretch>
              <a:fillRect/>
            </a:stretch>
          </p:blipFill>
          <p:spPr bwMode="auto">
            <a:xfrm>
              <a:off x="5363132" y="2211012"/>
              <a:ext cx="3325123" cy="147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3" name="TextBox 18"/>
            <p:cNvSpPr txBox="1">
              <a:spLocks noChangeArrowheads="1"/>
            </p:cNvSpPr>
            <p:nvPr/>
          </p:nvSpPr>
          <p:spPr bwMode="auto">
            <a:xfrm>
              <a:off x="6310265" y="2440571"/>
              <a:ext cx="207808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bg1"/>
                  </a:solidFill>
                </a:rPr>
                <a:t>You can choose strawberry </a:t>
              </a:r>
              <a:br>
                <a:rPr lang="en-GB" altLang="en-US" sz="2000">
                  <a:solidFill>
                    <a:schemeClr val="bg1"/>
                  </a:solidFill>
                </a:rPr>
              </a:br>
              <a:r>
                <a:rPr lang="en-GB" altLang="en-US" sz="2000">
                  <a:solidFill>
                    <a:schemeClr val="bg1"/>
                  </a:solidFill>
                </a:rPr>
                <a:t>ice cream.</a:t>
              </a:r>
            </a:p>
          </p:txBody>
        </p:sp>
      </p:grpSp>
      <p:grpSp>
        <p:nvGrpSpPr>
          <p:cNvPr id="16389" name="Group 10"/>
          <p:cNvGrpSpPr>
            <a:grpSpLocks/>
          </p:cNvGrpSpPr>
          <p:nvPr/>
        </p:nvGrpSpPr>
        <p:grpSpPr bwMode="auto">
          <a:xfrm>
            <a:off x="4429126" y="2322513"/>
            <a:ext cx="3324225" cy="1479550"/>
            <a:chOff x="2904673" y="1936059"/>
            <a:chExt cx="3325124" cy="1480371"/>
          </a:xfrm>
        </p:grpSpPr>
        <p:pic>
          <p:nvPicPr>
            <p:cNvPr id="16400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64" b="15649"/>
            <a:stretch>
              <a:fillRect/>
            </a:stretch>
          </p:blipFill>
          <p:spPr bwMode="auto">
            <a:xfrm>
              <a:off x="2904673" y="1936059"/>
              <a:ext cx="3325124" cy="148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1" name="TextBox 19"/>
            <p:cNvSpPr txBox="1">
              <a:spLocks noChangeArrowheads="1"/>
            </p:cNvSpPr>
            <p:nvPr/>
          </p:nvSpPr>
          <p:spPr bwMode="auto">
            <a:xfrm>
              <a:off x="3529213" y="2183775"/>
              <a:ext cx="208557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6390" name="Rectangle 22"/>
          <p:cNvSpPr>
            <a:spLocks noChangeArrowheads="1"/>
          </p:cNvSpPr>
          <p:nvPr/>
        </p:nvSpPr>
        <p:spPr bwMode="auto">
          <a:xfrm>
            <a:off x="2274888" y="3919539"/>
            <a:ext cx="7632700" cy="835025"/>
          </a:xfrm>
          <a:prstGeom prst="rect">
            <a:avLst/>
          </a:prstGeom>
          <a:solidFill>
            <a:srgbClr val="2DB6BC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Which co-ordinating conjunctions could be used to link these two main/independent clauses to create a compound sentence? </a:t>
            </a:r>
          </a:p>
        </p:txBody>
      </p:sp>
      <p:sp>
        <p:nvSpPr>
          <p:cNvPr id="16391" name="Rectangle 13"/>
          <p:cNvSpPr>
            <a:spLocks noChangeArrowheads="1"/>
          </p:cNvSpPr>
          <p:nvPr/>
        </p:nvSpPr>
        <p:spPr bwMode="auto">
          <a:xfrm>
            <a:off x="3022601" y="1403351"/>
            <a:ext cx="733425" cy="576263"/>
          </a:xfrm>
          <a:prstGeom prst="rect">
            <a:avLst/>
          </a:prstGeom>
          <a:solidFill>
            <a:srgbClr val="BE09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for</a:t>
            </a:r>
          </a:p>
        </p:txBody>
      </p:sp>
      <p:sp>
        <p:nvSpPr>
          <p:cNvPr id="16392" name="Rectangle 15"/>
          <p:cNvSpPr>
            <a:spLocks noChangeArrowheads="1"/>
          </p:cNvSpPr>
          <p:nvPr/>
        </p:nvSpPr>
        <p:spPr bwMode="auto">
          <a:xfrm>
            <a:off x="3925889" y="1403351"/>
            <a:ext cx="733425" cy="576263"/>
          </a:xfrm>
          <a:prstGeom prst="rect">
            <a:avLst/>
          </a:prstGeom>
          <a:solidFill>
            <a:srgbClr val="F082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and</a:t>
            </a:r>
          </a:p>
        </p:txBody>
      </p:sp>
      <p:sp>
        <p:nvSpPr>
          <p:cNvPr id="16393" name="Rectangle 16"/>
          <p:cNvSpPr>
            <a:spLocks noChangeArrowheads="1"/>
          </p:cNvSpPr>
          <p:nvPr/>
        </p:nvSpPr>
        <p:spPr bwMode="auto">
          <a:xfrm>
            <a:off x="4830764" y="1412876"/>
            <a:ext cx="731837" cy="576263"/>
          </a:xfrm>
          <a:prstGeom prst="rect">
            <a:avLst/>
          </a:prstGeom>
          <a:solidFill>
            <a:srgbClr val="FAB0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nor</a:t>
            </a:r>
          </a:p>
        </p:txBody>
      </p:sp>
      <p:sp>
        <p:nvSpPr>
          <p:cNvPr id="16394" name="Rectangle 17"/>
          <p:cNvSpPr>
            <a:spLocks noChangeArrowheads="1"/>
          </p:cNvSpPr>
          <p:nvPr/>
        </p:nvSpPr>
        <p:spPr bwMode="auto">
          <a:xfrm>
            <a:off x="5734051" y="1403351"/>
            <a:ext cx="733425" cy="576263"/>
          </a:xfrm>
          <a:prstGeom prst="rect">
            <a:avLst/>
          </a:prstGeom>
          <a:solidFill>
            <a:srgbClr val="87BE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but</a:t>
            </a:r>
          </a:p>
        </p:txBody>
      </p:sp>
      <p:sp>
        <p:nvSpPr>
          <p:cNvPr id="16395" name="Rectangle 21"/>
          <p:cNvSpPr>
            <a:spLocks noChangeArrowheads="1"/>
          </p:cNvSpPr>
          <p:nvPr/>
        </p:nvSpPr>
        <p:spPr bwMode="auto">
          <a:xfrm>
            <a:off x="6637339" y="1403351"/>
            <a:ext cx="733425" cy="576263"/>
          </a:xfrm>
          <a:prstGeom prst="rect">
            <a:avLst/>
          </a:prstGeom>
          <a:solidFill>
            <a:srgbClr val="00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16396" name="Rectangle 23"/>
          <p:cNvSpPr>
            <a:spLocks noChangeArrowheads="1"/>
          </p:cNvSpPr>
          <p:nvPr/>
        </p:nvSpPr>
        <p:spPr bwMode="auto">
          <a:xfrm>
            <a:off x="7542214" y="1403351"/>
            <a:ext cx="733425" cy="576263"/>
          </a:xfrm>
          <a:prstGeom prst="rect">
            <a:avLst/>
          </a:prstGeom>
          <a:solidFill>
            <a:srgbClr val="653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yet</a:t>
            </a:r>
          </a:p>
        </p:txBody>
      </p:sp>
      <p:sp>
        <p:nvSpPr>
          <p:cNvPr id="16397" name="Rectangle 24"/>
          <p:cNvSpPr>
            <a:spLocks noChangeArrowheads="1"/>
          </p:cNvSpPr>
          <p:nvPr/>
        </p:nvSpPr>
        <p:spPr bwMode="auto">
          <a:xfrm>
            <a:off x="8445501" y="1403351"/>
            <a:ext cx="733425" cy="576263"/>
          </a:xfrm>
          <a:prstGeom prst="rect">
            <a:avLst/>
          </a:prstGeom>
          <a:solidFill>
            <a:srgbClr val="8D35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so</a:t>
            </a:r>
          </a:p>
        </p:txBody>
      </p:sp>
      <p:sp>
        <p:nvSpPr>
          <p:cNvPr id="16398" name="Rectangle 25"/>
          <p:cNvSpPr>
            <a:spLocks noChangeArrowheads="1"/>
          </p:cNvSpPr>
          <p:nvPr/>
        </p:nvSpPr>
        <p:spPr bwMode="auto">
          <a:xfrm>
            <a:off x="2284413" y="4849813"/>
            <a:ext cx="7632700" cy="525462"/>
          </a:xfrm>
          <a:prstGeom prst="rect">
            <a:avLst/>
          </a:prstGeom>
          <a:solidFill>
            <a:srgbClr val="2DB6BC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Is there one that fits best? </a:t>
            </a:r>
          </a:p>
        </p:txBody>
      </p:sp>
      <p:sp>
        <p:nvSpPr>
          <p:cNvPr id="16399" name="Rectangle 26"/>
          <p:cNvSpPr>
            <a:spLocks noChangeArrowheads="1"/>
          </p:cNvSpPr>
          <p:nvPr/>
        </p:nvSpPr>
        <p:spPr bwMode="auto">
          <a:xfrm>
            <a:off x="2274888" y="5470526"/>
            <a:ext cx="7632700" cy="525463"/>
          </a:xfrm>
          <a:prstGeom prst="rect">
            <a:avLst/>
          </a:prstGeom>
          <a:solidFill>
            <a:srgbClr val="2DB6BC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Are some co-ordinating conjunctions easier to use than others?</a:t>
            </a:r>
          </a:p>
        </p:txBody>
      </p:sp>
    </p:spTree>
    <p:extLst>
      <p:ext uri="{BB962C8B-B14F-4D97-AF65-F5344CB8AC3E}">
        <p14:creationId xmlns:p14="http://schemas.microsoft.com/office/powerpoint/2010/main" val="39631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486" y="805912"/>
            <a:ext cx="3859076" cy="4401205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Comic Sans MS" panose="030F0702030302020204" pitchFamily="66" charset="0"/>
              </a:rPr>
              <a:t>Can identify </a:t>
            </a:r>
            <a:r>
              <a:rPr lang="en-GB" sz="4000" dirty="0" err="1" smtClean="0">
                <a:latin typeface="Comic Sans MS" panose="030F0702030302020204" pitchFamily="66" charset="0"/>
              </a:rPr>
              <a:t>ar</a:t>
            </a:r>
            <a:r>
              <a:rPr lang="en-GB" sz="4000" dirty="0" smtClean="0">
                <a:latin typeface="Comic Sans MS" panose="030F0702030302020204" pitchFamily="66" charset="0"/>
              </a:rPr>
              <a:t>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Comic Sans MS" panose="030F0702030302020204" pitchFamily="66" charset="0"/>
              </a:rPr>
              <a:t>Complete worksheet independently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8197" y="805909"/>
            <a:ext cx="3735091" cy="3785652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Comic Sans MS" panose="030F0702030302020204" pitchFamily="66" charset="0"/>
              </a:rPr>
              <a:t>Can identify </a:t>
            </a:r>
            <a:r>
              <a:rPr lang="en-GB" sz="4000" dirty="0" err="1" smtClean="0">
                <a:latin typeface="Comic Sans MS" panose="030F0702030302020204" pitchFamily="66" charset="0"/>
              </a:rPr>
              <a:t>ai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>
                <a:latin typeface="Comic Sans MS" panose="030F0702030302020204" pitchFamily="66" charset="0"/>
              </a:rPr>
              <a:t>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Comic Sans MS" panose="030F0702030302020204" pitchFamily="66" charset="0"/>
              </a:rPr>
              <a:t>Complete worksheet independently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2923" y="805909"/>
            <a:ext cx="2881615" cy="3416320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Can identify </a:t>
            </a:r>
            <a:r>
              <a:rPr lang="en-GB" sz="2400" dirty="0" smtClean="0">
                <a:latin typeface="Comic Sans MS" panose="030F0702030302020204" pitchFamily="66" charset="0"/>
              </a:rPr>
              <a:t>and complete </a:t>
            </a:r>
            <a:r>
              <a:rPr lang="en-GB" sz="2400" dirty="0" smtClean="0">
                <a:latin typeface="Comic Sans MS" panose="030F0702030302020204" pitchFamily="66" charset="0"/>
              </a:rPr>
              <a:t>BOYS sentences 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Complete </a:t>
            </a:r>
            <a:r>
              <a:rPr lang="en-GB" sz="2400" dirty="0">
                <a:latin typeface="Comic Sans MS" panose="030F0702030302020204" pitchFamily="66" charset="0"/>
              </a:rPr>
              <a:t>worksheet </a:t>
            </a:r>
            <a:r>
              <a:rPr lang="en-GB" sz="2400" dirty="0" smtClean="0">
                <a:latin typeface="Comic Sans MS" panose="030F0702030302020204" pitchFamily="66" charset="0"/>
              </a:rPr>
              <a:t>independently, write a BOYS sentence </a:t>
            </a:r>
            <a:r>
              <a:rPr lang="en-GB" sz="2400" smtClean="0">
                <a:latin typeface="Comic Sans MS" panose="030F0702030302020204" pitchFamily="66" charset="0"/>
              </a:rPr>
              <a:t>of your own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5092" y="0"/>
            <a:ext cx="4850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andara Light" panose="020E0502030303020204" pitchFamily="34" charset="0"/>
              </a:rPr>
              <a:t>Success criteria </a:t>
            </a:r>
            <a:endParaRPr lang="en-GB" sz="4000" b="1" dirty="0">
              <a:latin typeface="Candara Light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468599">
            <a:off x="160711" y="221684"/>
            <a:ext cx="14331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Lesson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484" y="5412865"/>
            <a:ext cx="548609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Are you able you do these?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Now!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3411" y="1662546"/>
            <a:ext cx="993371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Download the worksheet of your colour group and complete. </a:t>
            </a:r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You can complete on your computer OR print off OR write answers on a separate page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422" y="4627653"/>
            <a:ext cx="798645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425684" y="101628"/>
            <a:ext cx="6915349" cy="993775"/>
          </a:xfrm>
        </p:spPr>
        <p:txBody>
          <a:bodyPr/>
          <a:lstStyle/>
          <a:p>
            <a:pPr eaLnBrk="1" hangingPunct="1"/>
            <a:r>
              <a:rPr lang="en-GB" altLang="en-US" sz="1800" u="sng" dirty="0">
                <a:latin typeface="Comic Sans MS" panose="030F0702030302020204" pitchFamily="66" charset="0"/>
              </a:rPr>
              <a:t>Learning Objectives</a:t>
            </a:r>
            <a:r>
              <a:rPr lang="en-GB" altLang="en-US" sz="1800" u="sng" dirty="0" smtClean="0">
                <a:latin typeface="Comic Sans MS" panose="030F0702030302020204" pitchFamily="66" charset="0"/>
              </a:rPr>
              <a:t>: Phonics and </a:t>
            </a:r>
            <a:r>
              <a:rPr lang="en-GB" altLang="en-US" sz="1800" u="sng" dirty="0" err="1" smtClean="0">
                <a:latin typeface="Comic Sans MS" panose="030F0702030302020204" pitchFamily="66" charset="0"/>
              </a:rPr>
              <a:t>Spag</a:t>
            </a:r>
            <a:endParaRPr lang="en-GB" altLang="en-US" sz="1800" u="sng" dirty="0">
              <a:latin typeface="Comic Sans MS" panose="030F0702030302020204" pitchFamily="66" charset="0"/>
            </a:endParaRPr>
          </a:p>
        </p:txBody>
      </p:sp>
      <p:sp>
        <p:nvSpPr>
          <p:cNvPr id="9219" name="Title 1"/>
          <p:cNvSpPr>
            <a:spLocks/>
          </p:cNvSpPr>
          <p:nvPr/>
        </p:nvSpPr>
        <p:spPr bwMode="auto">
          <a:xfrm>
            <a:off x="6457951" y="479426"/>
            <a:ext cx="4049713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Twinkl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Twink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Twinkl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Twinkl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Twink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Twink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Twink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Twink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Twink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0270" y="309966"/>
            <a:ext cx="10555485" cy="599875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48872" y="976314"/>
            <a:ext cx="9722450" cy="1615538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8872" y="2701403"/>
            <a:ext cx="9722450" cy="153426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48872" y="4330262"/>
            <a:ext cx="9722450" cy="17450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20468599">
            <a:off x="279012" y="561319"/>
            <a:ext cx="163244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Lesson 1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10" y="2800190"/>
            <a:ext cx="8406116" cy="133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10" y="1264863"/>
            <a:ext cx="8308166" cy="95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2124" y="4510141"/>
            <a:ext cx="6096000" cy="13853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1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 </a:t>
            </a:r>
            <a:endParaRPr lang="en-GB" sz="1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GB" b="1" u="sng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L.O: To write BOYS sentences</a:t>
            </a:r>
            <a:endParaRPr lang="en-GB" sz="1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GB" sz="1600" b="1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B</a:t>
            </a:r>
            <a:r>
              <a:rPr lang="en-GB" sz="16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ut		</a:t>
            </a:r>
            <a:r>
              <a:rPr lang="en-GB" sz="1600" b="1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r		</a:t>
            </a:r>
            <a:r>
              <a:rPr lang="en-GB" sz="1600" b="1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Y</a:t>
            </a:r>
            <a:r>
              <a:rPr lang="en-GB" sz="16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et		</a:t>
            </a:r>
            <a:r>
              <a:rPr lang="en-GB" sz="1600" b="1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S</a:t>
            </a:r>
            <a:r>
              <a:rPr lang="en-GB" sz="16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o</a:t>
            </a:r>
            <a:endParaRPr lang="en-GB" sz="1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1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47" y="929613"/>
            <a:ext cx="3735091" cy="3139321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Write and spell and sound out </a:t>
            </a:r>
            <a:r>
              <a:rPr lang="en-GB" dirty="0" err="1" smtClean="0">
                <a:latin typeface="Comic Sans MS" panose="030F0702030302020204" pitchFamily="66" charset="0"/>
              </a:rPr>
              <a:t>ar</a:t>
            </a:r>
            <a:r>
              <a:rPr lang="en-GB" dirty="0" smtClean="0">
                <a:latin typeface="Comic Sans MS" panose="030F0702030302020204" pitchFamily="66" charset="0"/>
              </a:rPr>
              <a:t> words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Go to slide </a:t>
            </a:r>
            <a:r>
              <a:rPr lang="en-GB" dirty="0" smtClean="0">
                <a:latin typeface="Comic Sans MS" panose="030F0702030302020204" pitchFamily="66" charset="0"/>
                <a:hlinkClick r:id="rId2" action="ppaction://hlinksldjump"/>
              </a:rPr>
              <a:t>11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Download the 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Blue</a:t>
            </a:r>
            <a:r>
              <a:rPr lang="en-GB" dirty="0" smtClean="0">
                <a:latin typeface="Comic Sans MS" panose="030F0702030302020204" pitchFamily="66" charset="0"/>
              </a:rPr>
              <a:t> worksheet and complete 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Complete all other slides with help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3135" y="805909"/>
            <a:ext cx="3735091" cy="3693319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Write and spell and sound out </a:t>
            </a:r>
            <a:r>
              <a:rPr lang="en-GB" dirty="0" smtClean="0">
                <a:latin typeface="Comic Sans MS" panose="030F0702030302020204" pitchFamily="66" charset="0"/>
              </a:rPr>
              <a:t>‘</a:t>
            </a:r>
            <a:r>
              <a:rPr lang="en-GB" dirty="0" err="1" smtClean="0">
                <a:latin typeface="Comic Sans MS" panose="030F0702030302020204" pitchFamily="66" charset="0"/>
              </a:rPr>
              <a:t>ai</a:t>
            </a:r>
            <a:r>
              <a:rPr lang="en-GB" dirty="0" smtClean="0">
                <a:latin typeface="Comic Sans MS" panose="030F0702030302020204" pitchFamily="66" charset="0"/>
              </a:rPr>
              <a:t>’ </a:t>
            </a:r>
            <a:r>
              <a:rPr lang="en-GB" dirty="0">
                <a:latin typeface="Comic Sans MS" panose="030F0702030302020204" pitchFamily="66" charset="0"/>
              </a:rPr>
              <a:t>words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Go to slide </a:t>
            </a:r>
            <a:r>
              <a:rPr lang="en-GB" dirty="0" smtClean="0">
                <a:latin typeface="Comic Sans MS" panose="030F0702030302020204" pitchFamily="66" charset="0"/>
                <a:hlinkClick r:id="rId3" action="ppaction://hlinksldjump"/>
              </a:rPr>
              <a:t>6 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Download the 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g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reen </a:t>
            </a:r>
            <a:r>
              <a:rPr lang="en-GB" dirty="0" smtClean="0">
                <a:latin typeface="Comic Sans MS" panose="030F0702030302020204" pitchFamily="66" charset="0"/>
              </a:rPr>
              <a:t>worksheet </a:t>
            </a:r>
            <a:r>
              <a:rPr lang="en-GB" dirty="0">
                <a:latin typeface="Comic Sans MS" panose="030F0702030302020204" pitchFamily="66" charset="0"/>
              </a:rPr>
              <a:t>and complete 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Complete all other slides with help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32923" y="805909"/>
            <a:ext cx="3735091" cy="2862322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Write and spell and sound out </a:t>
            </a:r>
            <a:r>
              <a:rPr lang="en-GB" dirty="0" err="1">
                <a:latin typeface="Comic Sans MS" panose="030F0702030302020204" pitchFamily="66" charset="0"/>
              </a:rPr>
              <a:t>ar</a:t>
            </a:r>
            <a:r>
              <a:rPr lang="en-GB" dirty="0">
                <a:latin typeface="Comic Sans MS" panose="030F0702030302020204" pitchFamily="66" charset="0"/>
              </a:rPr>
              <a:t> words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Go to slide </a:t>
            </a:r>
            <a:r>
              <a:rPr lang="en-GB" dirty="0" smtClean="0">
                <a:latin typeface="Comic Sans MS" panose="030F0702030302020204" pitchFamily="66" charset="0"/>
                <a:hlinkClick r:id="rId4" action="ppaction://hlinksldjump"/>
              </a:rPr>
              <a:t>14-18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Download the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worksheet and complete 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5092" y="0"/>
            <a:ext cx="4850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Challenge by group 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468599">
            <a:off x="287325" y="84661"/>
            <a:ext cx="163244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Lesson 1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5650" y="5321119"/>
            <a:ext cx="799012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Have fun! 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2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4362" y="71487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‘</a:t>
            </a:r>
            <a:r>
              <a:rPr lang="en-GB" altLang="en-US" dirty="0" err="1"/>
              <a:t>ai</a:t>
            </a:r>
            <a:r>
              <a:rPr lang="en-GB" altLang="en-US" dirty="0"/>
              <a:t>’ sound to move them into the middle.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4366052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568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815913" y="1433384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ai</a:t>
            </a:r>
            <a:endParaRPr lang="en-GB" sz="3600" dirty="0"/>
          </a:p>
        </p:txBody>
      </p:sp>
      <p:pic>
        <p:nvPicPr>
          <p:cNvPr id="10" name="Snai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52051" y="1433383"/>
            <a:ext cx="1463812" cy="1197542"/>
          </a:xfrm>
          <a:prstGeom prst="rect">
            <a:avLst/>
          </a:prstGeom>
        </p:spPr>
      </p:pic>
      <p:pic>
        <p:nvPicPr>
          <p:cNvPr id="11" name="Pai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4" y="1667637"/>
            <a:ext cx="1977081" cy="963288"/>
          </a:xfrm>
          <a:prstGeom prst="rect">
            <a:avLst/>
          </a:prstGeom>
        </p:spPr>
      </p:pic>
      <p:pic>
        <p:nvPicPr>
          <p:cNvPr id="12" name="Pi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34" y="2988428"/>
            <a:ext cx="1622240" cy="1416909"/>
          </a:xfrm>
          <a:prstGeom prst="rect">
            <a:avLst/>
          </a:prstGeom>
        </p:spPr>
      </p:pic>
      <p:pic>
        <p:nvPicPr>
          <p:cNvPr id="13" name="Liz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16" y="2730060"/>
            <a:ext cx="1292248" cy="1675276"/>
          </a:xfrm>
          <a:prstGeom prst="rect">
            <a:avLst/>
          </a:prstGeom>
        </p:spPr>
      </p:pic>
      <p:pic>
        <p:nvPicPr>
          <p:cNvPr id="14" name="Rai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400" y="4534147"/>
            <a:ext cx="1194680" cy="1677184"/>
          </a:xfrm>
          <a:prstGeom prst="rect">
            <a:avLst/>
          </a:prstGeom>
        </p:spPr>
      </p:pic>
      <p:pic>
        <p:nvPicPr>
          <p:cNvPr id="15" name="Trai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3" y="4668667"/>
            <a:ext cx="1821324" cy="1243831"/>
          </a:xfrm>
          <a:prstGeom prst="rect">
            <a:avLst/>
          </a:prstGeom>
        </p:spPr>
      </p:pic>
      <p:sp>
        <p:nvSpPr>
          <p:cNvPr id="3" name="Cross 2"/>
          <p:cNvSpPr/>
          <p:nvPr/>
        </p:nvSpPr>
        <p:spPr>
          <a:xfrm rot="2700000">
            <a:off x="8508214" y="3233820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D81D33"/>
              </a:solidFill>
            </a:endParaRPr>
          </a:p>
        </p:txBody>
      </p:sp>
      <p:sp>
        <p:nvSpPr>
          <p:cNvPr id="16" name="Cross 15"/>
          <p:cNvSpPr/>
          <p:nvPr/>
        </p:nvSpPr>
        <p:spPr>
          <a:xfrm rot="2700000">
            <a:off x="2767523" y="3041376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D81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23976 0.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22153 0.220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23646 -0.1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22379 -0.047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4934" y="714877"/>
            <a:ext cx="77622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‘</a:t>
            </a:r>
            <a:r>
              <a:rPr lang="en-GB" altLang="en-US" dirty="0" err="1"/>
              <a:t>igh</a:t>
            </a:r>
            <a:r>
              <a:rPr lang="en-GB" altLang="en-US" dirty="0"/>
              <a:t>’ sound to move them into the middle.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4366052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568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725296" y="1416908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igh</a:t>
            </a:r>
            <a:endParaRPr lang="en-GB" sz="3600" dirty="0"/>
          </a:p>
        </p:txBody>
      </p:sp>
      <p:pic>
        <p:nvPicPr>
          <p:cNvPr id="10" name="R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375" y="2835389"/>
            <a:ext cx="1037854" cy="1480443"/>
          </a:xfrm>
          <a:prstGeom prst="rect">
            <a:avLst/>
          </a:prstGeom>
        </p:spPr>
      </p:pic>
      <p:pic>
        <p:nvPicPr>
          <p:cNvPr id="11" name="Knigh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53"/>
          <a:stretch/>
        </p:blipFill>
        <p:spPr>
          <a:xfrm>
            <a:off x="2482016" y="1157370"/>
            <a:ext cx="1456586" cy="1976382"/>
          </a:xfrm>
          <a:prstGeom prst="rect">
            <a:avLst/>
          </a:prstGeom>
        </p:spPr>
      </p:pic>
      <p:pic>
        <p:nvPicPr>
          <p:cNvPr id="12" name="B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820" y="1149202"/>
            <a:ext cx="1454582" cy="1450207"/>
          </a:xfrm>
          <a:prstGeom prst="rect">
            <a:avLst/>
          </a:prstGeom>
        </p:spPr>
      </p:pic>
      <p:pic>
        <p:nvPicPr>
          <p:cNvPr id="13" name="Ligh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34" y="4567982"/>
            <a:ext cx="897139" cy="1564241"/>
          </a:xfrm>
          <a:prstGeom prst="rect">
            <a:avLst/>
          </a:prstGeom>
        </p:spPr>
      </p:pic>
      <p:pic>
        <p:nvPicPr>
          <p:cNvPr id="14" name="Shark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81" y="3375567"/>
            <a:ext cx="2158314" cy="957021"/>
          </a:xfrm>
          <a:prstGeom prst="rect">
            <a:avLst/>
          </a:prstGeom>
        </p:spPr>
      </p:pic>
      <p:pic>
        <p:nvPicPr>
          <p:cNvPr id="15" name="Nigh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68" y="4628835"/>
            <a:ext cx="1325535" cy="1346983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</p:spPr>
      </p:pic>
      <p:sp>
        <p:nvSpPr>
          <p:cNvPr id="16" name="Cross 15"/>
          <p:cNvSpPr/>
          <p:nvPr/>
        </p:nvSpPr>
        <p:spPr>
          <a:xfrm rot="2700000">
            <a:off x="2738708" y="3297329"/>
            <a:ext cx="1052642" cy="1052642"/>
          </a:xfrm>
          <a:prstGeom prst="plus">
            <a:avLst>
              <a:gd name="adj" fmla="val 37668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ross 16"/>
          <p:cNvSpPr/>
          <p:nvPr/>
        </p:nvSpPr>
        <p:spPr>
          <a:xfrm rot="2700000">
            <a:off x="8503790" y="1328757"/>
            <a:ext cx="1052642" cy="1052642"/>
          </a:xfrm>
          <a:prstGeom prst="plus">
            <a:avLst>
              <a:gd name="adj" fmla="val 37668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ross 17"/>
          <p:cNvSpPr/>
          <p:nvPr/>
        </p:nvSpPr>
        <p:spPr>
          <a:xfrm rot="2700000">
            <a:off x="8463980" y="3171255"/>
            <a:ext cx="1052642" cy="1052642"/>
          </a:xfrm>
          <a:prstGeom prst="plus">
            <a:avLst>
              <a:gd name="adj" fmla="val 37668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73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23334 0.1451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25087 -0.03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-0.21232 -0.1870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30220" y="714877"/>
            <a:ext cx="77622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/>
              <a:t>Click the pictures that contain the ‘</a:t>
            </a:r>
            <a:r>
              <a:rPr lang="en-GB" altLang="en-US" dirty="0" err="1"/>
              <a:t>ee</a:t>
            </a:r>
            <a:r>
              <a:rPr lang="en-GB" altLang="en-US" dirty="0"/>
              <a:t>’ sound to move them into the middle.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4366052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568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815913" y="1433384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ee</a:t>
            </a:r>
            <a:endParaRPr lang="en-GB" sz="3600" dirty="0"/>
          </a:p>
        </p:txBody>
      </p:sp>
      <p:pic>
        <p:nvPicPr>
          <p:cNvPr id="3" name="Be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41" y="1517840"/>
            <a:ext cx="1544318" cy="1317154"/>
          </a:xfrm>
          <a:prstGeom prst="rect">
            <a:avLst/>
          </a:prstGeom>
        </p:spPr>
      </p:pic>
      <p:pic>
        <p:nvPicPr>
          <p:cNvPr id="4" name="Churc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96" y="2942970"/>
            <a:ext cx="1395294" cy="1530909"/>
          </a:xfrm>
          <a:prstGeom prst="rect">
            <a:avLst/>
          </a:prstGeom>
        </p:spPr>
      </p:pic>
      <p:pic>
        <p:nvPicPr>
          <p:cNvPr id="7" name="Duc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97" y="4565825"/>
            <a:ext cx="1227777" cy="1588554"/>
          </a:xfrm>
          <a:prstGeom prst="rect">
            <a:avLst/>
          </a:prstGeom>
        </p:spPr>
      </p:pic>
      <p:pic>
        <p:nvPicPr>
          <p:cNvPr id="8" name="Shee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7781" y="4690005"/>
            <a:ext cx="1606379" cy="1464374"/>
          </a:xfrm>
          <a:prstGeom prst="rect">
            <a:avLst/>
          </a:prstGeom>
        </p:spPr>
      </p:pic>
      <p:pic>
        <p:nvPicPr>
          <p:cNvPr id="16" name="Tre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98" y="1425570"/>
            <a:ext cx="1249386" cy="1841156"/>
          </a:xfrm>
          <a:prstGeom prst="rect">
            <a:avLst/>
          </a:prstGeom>
        </p:spPr>
      </p:pic>
      <p:grpSp>
        <p:nvGrpSpPr>
          <p:cNvPr id="21" name="Sweets"/>
          <p:cNvGrpSpPr/>
          <p:nvPr/>
        </p:nvGrpSpPr>
        <p:grpSpPr>
          <a:xfrm>
            <a:off x="8154865" y="3439543"/>
            <a:ext cx="1629295" cy="1007561"/>
            <a:chOff x="6723164" y="3295742"/>
            <a:chExt cx="1629295" cy="10075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940" y="3334886"/>
              <a:ext cx="875772" cy="76658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164" y="3647927"/>
              <a:ext cx="644483" cy="65537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2089" y="3295742"/>
              <a:ext cx="410370" cy="4068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0837">
              <a:off x="7510685" y="3785493"/>
              <a:ext cx="750629" cy="517493"/>
            </a:xfrm>
            <a:prstGeom prst="rect">
              <a:avLst/>
            </a:prstGeom>
          </p:spPr>
        </p:pic>
      </p:grpSp>
      <p:sp>
        <p:nvSpPr>
          <p:cNvPr id="22" name="Cross 21"/>
          <p:cNvSpPr/>
          <p:nvPr/>
        </p:nvSpPr>
        <p:spPr>
          <a:xfrm rot="2700000">
            <a:off x="2629362" y="3320094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ross 22"/>
          <p:cNvSpPr/>
          <p:nvPr/>
        </p:nvSpPr>
        <p:spPr>
          <a:xfrm rot="2700000">
            <a:off x="2602563" y="4916731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99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21615 0.106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0.2158 0.159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9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-0.39966 0.0585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3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21962 -0.002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4362" y="714877"/>
            <a:ext cx="77540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‘</a:t>
            </a:r>
            <a:r>
              <a:rPr lang="en-GB" altLang="en-US" dirty="0" err="1"/>
              <a:t>oa</a:t>
            </a:r>
            <a:r>
              <a:rPr lang="en-GB" altLang="en-US" dirty="0"/>
              <a:t>’ sound to move them into the middle. 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4366052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568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799438" y="1416908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oa</a:t>
            </a:r>
            <a:endParaRPr lang="en-GB" sz="3600" dirty="0"/>
          </a:p>
        </p:txBody>
      </p:sp>
      <p:pic>
        <p:nvPicPr>
          <p:cNvPr id="3" name="Soa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788" y="4726793"/>
            <a:ext cx="1761834" cy="1368314"/>
          </a:xfrm>
          <a:prstGeom prst="rect">
            <a:avLst/>
          </a:prstGeom>
        </p:spPr>
      </p:pic>
      <p:pic>
        <p:nvPicPr>
          <p:cNvPr id="4" name="Goa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96" y="1167254"/>
            <a:ext cx="1522999" cy="1442165"/>
          </a:xfrm>
          <a:prstGeom prst="rect">
            <a:avLst/>
          </a:prstGeom>
        </p:spPr>
      </p:pic>
      <p:pic>
        <p:nvPicPr>
          <p:cNvPr id="7" name="K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33"/>
          <a:stretch/>
        </p:blipFill>
        <p:spPr>
          <a:xfrm>
            <a:off x="2526251" y="4293521"/>
            <a:ext cx="1247529" cy="1860144"/>
          </a:xfrm>
          <a:prstGeom prst="rect">
            <a:avLst/>
          </a:prstGeom>
        </p:spPr>
      </p:pic>
      <p:pic>
        <p:nvPicPr>
          <p:cNvPr id="8" name="She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76" y="1120347"/>
            <a:ext cx="816042" cy="1664043"/>
          </a:xfrm>
          <a:prstGeom prst="rect">
            <a:avLst/>
          </a:prstGeom>
        </p:spPr>
      </p:pic>
      <p:pic>
        <p:nvPicPr>
          <p:cNvPr id="16" name="Boa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206" y="2912860"/>
            <a:ext cx="1604026" cy="1576762"/>
          </a:xfrm>
          <a:prstGeom prst="rect">
            <a:avLst/>
          </a:prstGeom>
        </p:spPr>
      </p:pic>
      <p:pic>
        <p:nvPicPr>
          <p:cNvPr id="17" name="Coa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56" y="2589164"/>
            <a:ext cx="1285389" cy="1692526"/>
          </a:xfrm>
          <a:prstGeom prst="rect">
            <a:avLst/>
          </a:prstGeom>
        </p:spPr>
      </p:pic>
      <p:sp>
        <p:nvSpPr>
          <p:cNvPr id="12" name="Cross 11"/>
          <p:cNvSpPr/>
          <p:nvPr/>
        </p:nvSpPr>
        <p:spPr>
          <a:xfrm rot="2700000">
            <a:off x="2623692" y="4944802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ross 12"/>
          <p:cNvSpPr/>
          <p:nvPr/>
        </p:nvSpPr>
        <p:spPr>
          <a:xfrm rot="2700000">
            <a:off x="8563425" y="1513737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4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3091 0.178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22986 -0.029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0.24653 -0.0157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26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0.21771 0.1793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4406" y="624868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long or short ‘</a:t>
            </a:r>
            <a:r>
              <a:rPr lang="en-GB" altLang="en-US" dirty="0" err="1"/>
              <a:t>oo</a:t>
            </a:r>
            <a:r>
              <a:rPr lang="en-GB" altLang="en-US" dirty="0"/>
              <a:t>’ sound to move them into the middle. 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4366052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568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791200" y="1416908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oo</a:t>
            </a:r>
            <a:endParaRPr lang="en-GB" sz="3600" dirty="0"/>
          </a:p>
        </p:txBody>
      </p:sp>
      <p:pic>
        <p:nvPicPr>
          <p:cNvPr id="10" name="Be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53" y="1276867"/>
            <a:ext cx="1424992" cy="1811052"/>
          </a:xfrm>
          <a:prstGeom prst="rect">
            <a:avLst/>
          </a:prstGeom>
        </p:spPr>
      </p:pic>
      <p:pic>
        <p:nvPicPr>
          <p:cNvPr id="11" name="Chee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13" y="4508411"/>
            <a:ext cx="2303412" cy="1628778"/>
          </a:xfrm>
          <a:prstGeom prst="rect">
            <a:avLst/>
          </a:prstGeom>
        </p:spPr>
      </p:pic>
      <p:pic>
        <p:nvPicPr>
          <p:cNvPr id="12" name="Spo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0799" flipV="1">
            <a:off x="2242460" y="3614002"/>
            <a:ext cx="1841721" cy="401626"/>
          </a:xfrm>
          <a:prstGeom prst="rect">
            <a:avLst/>
          </a:prstGeom>
        </p:spPr>
      </p:pic>
      <p:pic>
        <p:nvPicPr>
          <p:cNvPr id="13" name="Hook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966" y="1261244"/>
            <a:ext cx="1629677" cy="1488899"/>
          </a:xfrm>
          <a:prstGeom prst="rect">
            <a:avLst/>
          </a:prstGeom>
        </p:spPr>
      </p:pic>
      <p:pic>
        <p:nvPicPr>
          <p:cNvPr id="14" name="Mo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78" y="2873901"/>
            <a:ext cx="1297050" cy="1431446"/>
          </a:xfrm>
          <a:prstGeom prst="rect">
            <a:avLst/>
          </a:prstGeom>
        </p:spPr>
      </p:pic>
      <p:pic>
        <p:nvPicPr>
          <p:cNvPr id="15" name="Book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36" y="4508412"/>
            <a:ext cx="1711706" cy="1544981"/>
          </a:xfrm>
          <a:prstGeom prst="rect">
            <a:avLst/>
          </a:prstGeom>
        </p:spPr>
      </p:pic>
      <p:sp>
        <p:nvSpPr>
          <p:cNvPr id="16" name="Cross 15"/>
          <p:cNvSpPr/>
          <p:nvPr/>
        </p:nvSpPr>
        <p:spPr>
          <a:xfrm rot="2700000">
            <a:off x="2662415" y="4726419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ross 16"/>
          <p:cNvSpPr/>
          <p:nvPr/>
        </p:nvSpPr>
        <p:spPr>
          <a:xfrm rot="2700000">
            <a:off x="2632348" y="1718838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47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21858 -0.1131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0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-0.23941 0.165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40555 -0.050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8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22986 0.1340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556</Words>
  <Application>Microsoft Office PowerPoint</Application>
  <PresentationFormat>Widescreen</PresentationFormat>
  <Paragraphs>131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Candara Light</vt:lpstr>
      <vt:lpstr>Comic Sans MS</vt:lpstr>
      <vt:lpstr>Sassoon Infant Rg</vt:lpstr>
      <vt:lpstr>Twinkl</vt:lpstr>
      <vt:lpstr>Twinkl SemiBold</vt:lpstr>
      <vt:lpstr>Office Theme</vt:lpstr>
      <vt:lpstr>Phonics </vt:lpstr>
      <vt:lpstr>Learning Objectives: Phonics and Spag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Started</vt:lpstr>
      <vt:lpstr>Getting Started</vt:lpstr>
      <vt:lpstr>Next Steps</vt:lpstr>
      <vt:lpstr>Next Steps</vt:lpstr>
      <vt:lpstr>Next Steps</vt:lpstr>
      <vt:lpstr>PowerPoint Presentation</vt:lpstr>
      <vt:lpstr>Now!</vt:lpstr>
    </vt:vector>
  </TitlesOfParts>
  <Company>Dataspire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Stanley</dc:creator>
  <cp:lastModifiedBy>Mark Stanley</cp:lastModifiedBy>
  <cp:revision>79</cp:revision>
  <dcterms:created xsi:type="dcterms:W3CDTF">2020-05-13T10:15:06Z</dcterms:created>
  <dcterms:modified xsi:type="dcterms:W3CDTF">2020-06-23T10:35:37Z</dcterms:modified>
</cp:coreProperties>
</file>